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8" r:id="rId3"/>
    <p:sldId id="262" r:id="rId4"/>
    <p:sldId id="259" r:id="rId5"/>
    <p:sldId id="263" r:id="rId6"/>
    <p:sldId id="257" r:id="rId7"/>
    <p:sldId id="260" r:id="rId8"/>
    <p:sldId id="261" r:id="rId9"/>
    <p:sldId id="264" r:id="rId10"/>
  </p:sldIdLst>
  <p:sldSz cx="12192000" cy="6858000"/>
  <p:notesSz cx="6858000" cy="9144000"/>
  <p:embeddedFontLst>
    <p:embeddedFont>
      <p:font typeface="Roboto Black" panose="02000000000000000000" pitchFamily="2" charset="0"/>
      <p:bold r:id="rId12"/>
      <p:boldItalic r:id="rId13"/>
    </p:embeddedFont>
    <p:embeddedFont>
      <p:font typeface="Roboto" panose="02000000000000000000" pitchFamily="2" charset="0"/>
      <p:regular r:id="rId14"/>
      <p:bold r:id="rId15"/>
      <p:italic r:id="rId16"/>
      <p:boldItalic r:id="rId17"/>
    </p:embeddedFont>
    <p:embeddedFont>
      <p:font typeface="Roboto Medium" panose="02000000000000000000" pitchFamily="2" charset="0"/>
      <p:regular r:id="rId18"/>
      <p:italic r:id="rId19"/>
    </p:embeddedFont>
    <p:embeddedFont>
      <p:font typeface="Calibri Light" panose="020F0302020204030204" pitchFamily="34" charset="0"/>
      <p:regular r:id="rId20"/>
      <p:italic r:id="rId21"/>
    </p:embeddedFont>
    <p:embeddedFont>
      <p:font typeface="PT Sans" panose="020B0604020202020204" charset="-52"/>
      <p:regular r:id="rId22"/>
      <p:bold r:id="rId23"/>
      <p:italic r:id="rId24"/>
      <p:boldItalic r:id="rId25"/>
    </p:embeddedFont>
    <p:embeddedFont>
      <p:font typeface="Calibri" panose="020F0502020204030204" pitchFamily="34" charset="0"/>
      <p:regular r:id="rId26"/>
      <p:bold r:id="rId27"/>
      <p:italic r:id="rId28"/>
      <p:boldItalic r:id="rId29"/>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4005" autoAdjust="0"/>
  </p:normalViewPr>
  <p:slideViewPr>
    <p:cSldViewPr snapToGrid="0">
      <p:cViewPr varScale="1">
        <p:scale>
          <a:sx n="38" d="100"/>
          <a:sy n="38" d="100"/>
        </p:scale>
        <p:origin x="944" y="20"/>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_____Microsoft_Excel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2018</c:v>
                </c:pt>
              </c:strCache>
            </c:strRef>
          </c:tx>
          <c:spPr>
            <a:solidFill>
              <a:srgbClr val="4CB3F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ru-RU"/>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Объем рынка</c:v>
                </c:pt>
              </c:strCache>
            </c:strRef>
          </c:cat>
          <c:val>
            <c:numRef>
              <c:f>Sheet1!$B$2</c:f>
              <c:numCache>
                <c:formatCode>General</c:formatCode>
                <c:ptCount val="1"/>
                <c:pt idx="0">
                  <c:v>20</c:v>
                </c:pt>
              </c:numCache>
            </c:numRef>
          </c:val>
          <c:extLst xmlns:c16r2="http://schemas.microsoft.com/office/drawing/2015/06/chart">
            <c:ext xmlns:c16="http://schemas.microsoft.com/office/drawing/2014/chart" uri="{C3380CC4-5D6E-409C-BE32-E72D297353CC}">
              <c16:uniqueId val="{00000000-3214-4D4A-A164-4A5491DEDB86}"/>
            </c:ext>
          </c:extLst>
        </c:ser>
        <c:ser>
          <c:idx val="1"/>
          <c:order val="1"/>
          <c:tx>
            <c:strRef>
              <c:f>Sheet1!$C$1</c:f>
              <c:strCache>
                <c:ptCount val="1"/>
                <c:pt idx="0">
                  <c:v>2019</c:v>
                </c:pt>
              </c:strCache>
            </c:strRef>
          </c:tx>
          <c:spPr>
            <a:solidFill>
              <a:srgbClr val="4CB3F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ru-RU"/>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Объем рынка</c:v>
                </c:pt>
              </c:strCache>
            </c:strRef>
          </c:cat>
          <c:val>
            <c:numRef>
              <c:f>Sheet1!$C$2</c:f>
              <c:numCache>
                <c:formatCode>General</c:formatCode>
                <c:ptCount val="1"/>
                <c:pt idx="0">
                  <c:v>25</c:v>
                </c:pt>
              </c:numCache>
            </c:numRef>
          </c:val>
          <c:extLst xmlns:c16r2="http://schemas.microsoft.com/office/drawing/2015/06/chart">
            <c:ext xmlns:c16="http://schemas.microsoft.com/office/drawing/2014/chart" uri="{C3380CC4-5D6E-409C-BE32-E72D297353CC}">
              <c16:uniqueId val="{00000001-3214-4D4A-A164-4A5491DEDB86}"/>
            </c:ext>
          </c:extLst>
        </c:ser>
        <c:ser>
          <c:idx val="2"/>
          <c:order val="2"/>
          <c:tx>
            <c:strRef>
              <c:f>Sheet1!$D$1</c:f>
              <c:strCache>
                <c:ptCount val="1"/>
                <c:pt idx="0">
                  <c:v>2020</c:v>
                </c:pt>
              </c:strCache>
            </c:strRef>
          </c:tx>
          <c:spPr>
            <a:solidFill>
              <a:srgbClr val="4CB3FD"/>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ru-RU"/>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Объем рынка</c:v>
                </c:pt>
              </c:strCache>
            </c:strRef>
          </c:cat>
          <c:val>
            <c:numRef>
              <c:f>Sheet1!$D$2</c:f>
              <c:numCache>
                <c:formatCode>General</c:formatCode>
                <c:ptCount val="1"/>
                <c:pt idx="0">
                  <c:v>31.25</c:v>
                </c:pt>
              </c:numCache>
            </c:numRef>
          </c:val>
          <c:extLst xmlns:c16r2="http://schemas.microsoft.com/office/drawing/2015/06/chart">
            <c:ext xmlns:c16="http://schemas.microsoft.com/office/drawing/2014/chart" uri="{C3380CC4-5D6E-409C-BE32-E72D297353CC}">
              <c16:uniqueId val="{00000002-3214-4D4A-A164-4A5491DEDB86}"/>
            </c:ext>
          </c:extLst>
        </c:ser>
        <c:ser>
          <c:idx val="3"/>
          <c:order val="3"/>
          <c:tx>
            <c:strRef>
              <c:f>Sheet1!$E$1</c:f>
              <c:strCache>
                <c:ptCount val="1"/>
                <c:pt idx="0">
                  <c:v>2021</c:v>
                </c:pt>
              </c:strCache>
            </c:strRef>
          </c:tx>
          <c:spPr>
            <a:solidFill>
              <a:srgbClr val="4CB3FD"/>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ru-RU"/>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Объем рынка</c:v>
                </c:pt>
              </c:strCache>
            </c:strRef>
          </c:cat>
          <c:val>
            <c:numRef>
              <c:f>Sheet1!$E$2</c:f>
              <c:numCache>
                <c:formatCode>General</c:formatCode>
                <c:ptCount val="1"/>
                <c:pt idx="0">
                  <c:v>39.0625</c:v>
                </c:pt>
              </c:numCache>
            </c:numRef>
          </c:val>
          <c:extLst xmlns:c16r2="http://schemas.microsoft.com/office/drawing/2015/06/chart">
            <c:ext xmlns:c16="http://schemas.microsoft.com/office/drawing/2014/chart" uri="{C3380CC4-5D6E-409C-BE32-E72D297353CC}">
              <c16:uniqueId val="{00000003-3214-4D4A-A164-4A5491DEDB86}"/>
            </c:ext>
          </c:extLst>
        </c:ser>
        <c:dLbls>
          <c:showLegendKey val="0"/>
          <c:showVal val="0"/>
          <c:showCatName val="0"/>
          <c:showSerName val="0"/>
          <c:showPercent val="0"/>
          <c:showBubbleSize val="0"/>
        </c:dLbls>
        <c:gapWidth val="219"/>
        <c:overlap val="-27"/>
        <c:axId val="85721232"/>
        <c:axId val="85715248"/>
      </c:barChart>
      <c:catAx>
        <c:axId val="85721232"/>
        <c:scaling>
          <c:orientation val="minMax"/>
        </c:scaling>
        <c:delete val="1"/>
        <c:axPos val="b"/>
        <c:numFmt formatCode="General" sourceLinked="1"/>
        <c:majorTickMark val="none"/>
        <c:minorTickMark val="none"/>
        <c:tickLblPos val="nextTo"/>
        <c:crossAx val="85715248"/>
        <c:crosses val="autoZero"/>
        <c:auto val="1"/>
        <c:lblAlgn val="ctr"/>
        <c:lblOffset val="100"/>
        <c:noMultiLvlLbl val="0"/>
      </c:catAx>
      <c:valAx>
        <c:axId val="85715248"/>
        <c:scaling>
          <c:orientation val="minMax"/>
        </c:scaling>
        <c:delete val="1"/>
        <c:axPos val="l"/>
        <c:numFmt formatCode="General" sourceLinked="1"/>
        <c:majorTickMark val="none"/>
        <c:minorTickMark val="none"/>
        <c:tickLblPos val="nextTo"/>
        <c:crossAx val="85721232"/>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E44A59-262B-4A3A-8121-273582898074}" type="datetimeFigureOut">
              <a:rPr lang="ru-RU" smtClean="0"/>
              <a:t>25.09.2019</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404FAD-D25F-4F6E-9F76-D57E1B461AF6}" type="slidenum">
              <a:rPr lang="ru-RU" smtClean="0"/>
              <a:t>‹#›</a:t>
            </a:fld>
            <a:endParaRPr lang="ru-RU"/>
          </a:p>
        </p:txBody>
      </p:sp>
    </p:spTree>
    <p:extLst>
      <p:ext uri="{BB962C8B-B14F-4D97-AF65-F5344CB8AC3E}">
        <p14:creationId xmlns:p14="http://schemas.microsoft.com/office/powerpoint/2010/main" val="2245157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Добрый</a:t>
            </a:r>
            <a:r>
              <a:rPr lang="ru-RU" baseline="0" dirty="0" smtClean="0"/>
              <a:t> день, коллеги!</a:t>
            </a:r>
          </a:p>
          <a:p>
            <a:r>
              <a:rPr lang="ru-RU" baseline="0" dirty="0" smtClean="0"/>
              <a:t>Мы представляем решение команды </a:t>
            </a:r>
            <a:r>
              <a:rPr lang="en-US" baseline="0" dirty="0" err="1" smtClean="0"/>
              <a:t>DigitalPenetration</a:t>
            </a:r>
            <a:r>
              <a:rPr lang="en-US" baseline="0" dirty="0" smtClean="0"/>
              <a:t>. </a:t>
            </a:r>
            <a:r>
              <a:rPr lang="ru-RU" sz="1200" b="0" i="0" kern="1200" dirty="0" smtClean="0">
                <a:solidFill>
                  <a:schemeClr val="tx1"/>
                </a:solidFill>
                <a:effectLst/>
                <a:latin typeface="+mn-lt"/>
                <a:ea typeface="+mn-ea"/>
                <a:cs typeface="+mn-cs"/>
              </a:rPr>
              <a:t>Задачей сервиса будет связка</a:t>
            </a:r>
            <a:r>
              <a:rPr lang="ru-RU" sz="1200" b="0" i="0" kern="1200" baseline="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интернет магазинов и частных грузоперевозчиков. </a:t>
            </a:r>
            <a:endParaRPr lang="ru-RU" dirty="0"/>
          </a:p>
        </p:txBody>
      </p:sp>
      <p:sp>
        <p:nvSpPr>
          <p:cNvPr id="4" name="Номер слайда 3"/>
          <p:cNvSpPr>
            <a:spLocks noGrp="1"/>
          </p:cNvSpPr>
          <p:nvPr>
            <p:ph type="sldNum" sz="quarter" idx="10"/>
          </p:nvPr>
        </p:nvSpPr>
        <p:spPr/>
        <p:txBody>
          <a:bodyPr/>
          <a:lstStyle/>
          <a:p>
            <a:fld id="{30404FAD-D25F-4F6E-9F76-D57E1B461AF6}" type="slidenum">
              <a:rPr lang="ru-RU" smtClean="0"/>
              <a:t>1</a:t>
            </a:fld>
            <a:endParaRPr lang="ru-RU"/>
          </a:p>
        </p:txBody>
      </p:sp>
    </p:spTree>
    <p:extLst>
      <p:ext uri="{BB962C8B-B14F-4D97-AF65-F5344CB8AC3E}">
        <p14:creationId xmlns:p14="http://schemas.microsoft.com/office/powerpoint/2010/main" val="3859486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rtl="0"/>
            <a:r>
              <a:rPr lang="ru-RU" sz="1200" b="0" i="0" u="none" strike="noStrike" kern="1200" dirty="0" smtClean="0">
                <a:solidFill>
                  <a:schemeClr val="tx1"/>
                </a:solidFill>
                <a:effectLst/>
                <a:latin typeface="+mn-lt"/>
                <a:ea typeface="+mn-ea"/>
                <a:cs typeface="+mn-cs"/>
              </a:rPr>
              <a:t>Сейчас, судя по статистике, Россия находится не в лучшем положении по компетенциям в сфере логистики. Распространенные проблемы – Перевозчик не загружает машину полностью, неравномерно распределяет время по доставке груза, а малому бизнесу тяжело грамотно организовать нерегулярную доставку.</a:t>
            </a:r>
            <a:endParaRPr lang="ru-RU" b="0" dirty="0" smtClean="0">
              <a:effectLst/>
            </a:endParaRPr>
          </a:p>
          <a:p>
            <a:r>
              <a:rPr lang="ru-RU" dirty="0" smtClean="0"/>
              <a:t/>
            </a:r>
            <a:br>
              <a:rPr lang="ru-RU" dirty="0" smtClean="0"/>
            </a:br>
            <a:endParaRPr lang="ru-RU" dirty="0" smtClean="0"/>
          </a:p>
        </p:txBody>
      </p:sp>
      <p:sp>
        <p:nvSpPr>
          <p:cNvPr id="4" name="Номер слайда 3"/>
          <p:cNvSpPr>
            <a:spLocks noGrp="1"/>
          </p:cNvSpPr>
          <p:nvPr>
            <p:ph type="sldNum" sz="quarter" idx="10"/>
          </p:nvPr>
        </p:nvSpPr>
        <p:spPr/>
        <p:txBody>
          <a:bodyPr/>
          <a:lstStyle/>
          <a:p>
            <a:fld id="{30404FAD-D25F-4F6E-9F76-D57E1B461AF6}" type="slidenum">
              <a:rPr lang="ru-RU" smtClean="0"/>
              <a:t>2</a:t>
            </a:fld>
            <a:endParaRPr lang="ru-RU"/>
          </a:p>
        </p:txBody>
      </p:sp>
    </p:spTree>
    <p:extLst>
      <p:ext uri="{BB962C8B-B14F-4D97-AF65-F5344CB8AC3E}">
        <p14:creationId xmlns:p14="http://schemas.microsoft.com/office/powerpoint/2010/main" val="3063957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Рынок</a:t>
            </a:r>
            <a:r>
              <a:rPr lang="ru-RU" baseline="0" dirty="0" smtClean="0"/>
              <a:t> </a:t>
            </a:r>
            <a:r>
              <a:rPr lang="ru-RU" baseline="0" dirty="0" err="1" smtClean="0"/>
              <a:t>интернет-торговли</a:t>
            </a:r>
            <a:r>
              <a:rPr lang="ru-RU" baseline="0" dirty="0" smtClean="0"/>
              <a:t> крепко устоялся и обладает высоким темпом роста.</a:t>
            </a:r>
            <a:endParaRPr lang="ru-RU" dirty="0" smtClean="0"/>
          </a:p>
        </p:txBody>
      </p:sp>
      <p:sp>
        <p:nvSpPr>
          <p:cNvPr id="4" name="Номер слайда 3"/>
          <p:cNvSpPr>
            <a:spLocks noGrp="1"/>
          </p:cNvSpPr>
          <p:nvPr>
            <p:ph type="sldNum" sz="quarter" idx="10"/>
          </p:nvPr>
        </p:nvSpPr>
        <p:spPr/>
        <p:txBody>
          <a:bodyPr/>
          <a:lstStyle/>
          <a:p>
            <a:fld id="{30404FAD-D25F-4F6E-9F76-D57E1B461AF6}" type="slidenum">
              <a:rPr lang="ru-RU" smtClean="0"/>
              <a:t>3</a:t>
            </a:fld>
            <a:endParaRPr lang="ru-RU"/>
          </a:p>
        </p:txBody>
      </p:sp>
    </p:spTree>
    <p:extLst>
      <p:ext uri="{BB962C8B-B14F-4D97-AF65-F5344CB8AC3E}">
        <p14:creationId xmlns:p14="http://schemas.microsoft.com/office/powerpoint/2010/main" val="1469927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smtClean="0"/>
              <a:t>Тоут</a:t>
            </a:r>
            <a:r>
              <a:rPr lang="ru-RU" dirty="0" smtClean="0"/>
              <a:t> – продукт</a:t>
            </a:r>
            <a:r>
              <a:rPr lang="ru-RU" baseline="0" dirty="0" smtClean="0"/>
              <a:t> для удобной логистики в сфере </a:t>
            </a:r>
            <a:r>
              <a:rPr lang="ru-RU" baseline="0" dirty="0" err="1" smtClean="0"/>
              <a:t>интернет-торговли</a:t>
            </a:r>
            <a:r>
              <a:rPr lang="ru-RU" baseline="0" dirty="0" smtClean="0"/>
              <a:t>. Доступный сервис для работы водителей.</a:t>
            </a:r>
            <a:r>
              <a:rPr lang="en-US" baseline="0" dirty="0" smtClean="0"/>
              <a:t> </a:t>
            </a:r>
          </a:p>
          <a:p>
            <a:endParaRPr lang="ru-RU" baseline="0" dirty="0" smtClean="0"/>
          </a:p>
          <a:p>
            <a:r>
              <a:rPr lang="ru-RU" dirty="0" smtClean="0"/>
              <a:t>Клиент-серверная</a:t>
            </a:r>
            <a:r>
              <a:rPr lang="ru-RU" baseline="0" dirty="0" smtClean="0"/>
              <a:t> платформа, заказчики работают с веб-приложением, водителей поддерживает мобильное приложение. Клиенты связаны с сервером, который обеспечивает поиск оптимального маршрута и максимальную загрузку автомобилей.</a:t>
            </a:r>
            <a:endParaRPr lang="ru-RU" dirty="0"/>
          </a:p>
        </p:txBody>
      </p:sp>
      <p:sp>
        <p:nvSpPr>
          <p:cNvPr id="4" name="Номер слайда 3"/>
          <p:cNvSpPr>
            <a:spLocks noGrp="1"/>
          </p:cNvSpPr>
          <p:nvPr>
            <p:ph type="sldNum" sz="quarter" idx="10"/>
          </p:nvPr>
        </p:nvSpPr>
        <p:spPr/>
        <p:txBody>
          <a:bodyPr/>
          <a:lstStyle/>
          <a:p>
            <a:fld id="{30404FAD-D25F-4F6E-9F76-D57E1B461AF6}" type="slidenum">
              <a:rPr lang="ru-RU" smtClean="0"/>
              <a:t>4</a:t>
            </a:fld>
            <a:endParaRPr lang="ru-RU"/>
          </a:p>
        </p:txBody>
      </p:sp>
    </p:spTree>
    <p:extLst>
      <p:ext uri="{BB962C8B-B14F-4D97-AF65-F5344CB8AC3E}">
        <p14:creationId xmlns:p14="http://schemas.microsoft.com/office/powerpoint/2010/main" val="370469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Расскажу</a:t>
            </a:r>
            <a:r>
              <a:rPr lang="ru-RU" baseline="0" dirty="0" smtClean="0"/>
              <a:t> подробнее про наш алгоритм. Для подбора заказов ограничениями является остаток по грузоподъемности, объему груза и их совместимости.</a:t>
            </a:r>
          </a:p>
          <a:p>
            <a:r>
              <a:rPr lang="ru-RU" baseline="0" dirty="0" smtClean="0"/>
              <a:t>Критерием отбора является коэффициент из стоимости, разделенной на расстояние до заказа и по нему.</a:t>
            </a:r>
          </a:p>
          <a:p>
            <a:endParaRPr lang="ru-RU" baseline="0" dirty="0" smtClean="0"/>
          </a:p>
          <a:p>
            <a:r>
              <a:rPr lang="ru-RU" baseline="0" dirty="0" smtClean="0"/>
              <a:t>Рассмотрим конкретный пример. Водитель находится в точке, отмеченной маркером. Было найдено три ближайших заказа. Заказ </a:t>
            </a:r>
            <a:r>
              <a:rPr lang="en-US" baseline="0" dirty="0" smtClean="0"/>
              <a:t>AB </a:t>
            </a:r>
            <a:r>
              <a:rPr lang="ru-RU" baseline="0" dirty="0" smtClean="0"/>
              <a:t>был признан наиболее выгодным. Водитель отправляется в точку А. Вокруг точки А строится временная изолиния для оповещения заказчика о скором прибытии водителя. После того, как водитель в приложении отметил факт погрузки в точке А на сервер приходит запрос на поиск следующей точки. Алгоритм с учетом ограничений и обязательств по времени доставки в точку </a:t>
            </a:r>
            <a:r>
              <a:rPr lang="en-US" baseline="0" dirty="0" smtClean="0"/>
              <a:t>B</a:t>
            </a:r>
            <a:r>
              <a:rPr lang="ru-RU" baseline="0" dirty="0" smtClean="0"/>
              <a:t> ищет следующую точку маршрута. Поиск происходит с помощью расчета времени маршрута через промежуточные точки, в которых можно начать новые заказы. В данной ситуации алгоритм оценивает ближайшие маршруты и решает, что можно включить в маршрут точку </a:t>
            </a:r>
            <a:r>
              <a:rPr lang="en-US" baseline="0" dirty="0" smtClean="0"/>
              <a:t>D. </a:t>
            </a:r>
            <a:r>
              <a:rPr lang="ru-RU" baseline="0" dirty="0" smtClean="0"/>
              <a:t>Далее оптимальной является точка Е, где промежуточный заказ отгружается. После этого алгоритм принимает решение отправить водителя в точку </a:t>
            </a:r>
            <a:r>
              <a:rPr lang="en-US" baseline="0" dirty="0" smtClean="0"/>
              <a:t>B.</a:t>
            </a:r>
            <a:r>
              <a:rPr lang="ru-RU" baseline="0" dirty="0" smtClean="0"/>
              <a:t> </a:t>
            </a:r>
          </a:p>
        </p:txBody>
      </p:sp>
      <p:sp>
        <p:nvSpPr>
          <p:cNvPr id="4" name="Номер слайда 3"/>
          <p:cNvSpPr>
            <a:spLocks noGrp="1"/>
          </p:cNvSpPr>
          <p:nvPr>
            <p:ph type="sldNum" sz="quarter" idx="10"/>
          </p:nvPr>
        </p:nvSpPr>
        <p:spPr/>
        <p:txBody>
          <a:bodyPr/>
          <a:lstStyle/>
          <a:p>
            <a:fld id="{30404FAD-D25F-4F6E-9F76-D57E1B461AF6}" type="slidenum">
              <a:rPr lang="ru-RU" smtClean="0"/>
              <a:t>5</a:t>
            </a:fld>
            <a:endParaRPr lang="ru-RU"/>
          </a:p>
        </p:txBody>
      </p:sp>
    </p:spTree>
    <p:extLst>
      <p:ext uri="{BB962C8B-B14F-4D97-AF65-F5344CB8AC3E}">
        <p14:creationId xmlns:p14="http://schemas.microsoft.com/office/powerpoint/2010/main" val="1807088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u="none" strike="noStrike" kern="1200" dirty="0" smtClean="0">
                <a:solidFill>
                  <a:schemeClr val="tx1"/>
                </a:solidFill>
                <a:effectLst/>
                <a:latin typeface="+mn-lt"/>
                <a:ea typeface="+mn-ea"/>
                <a:cs typeface="+mn-cs"/>
              </a:rPr>
              <a:t>Это интерфейс подачи заявки на перевозку груза для клиента. Мы его максимально упростили, убрав дополнительные опции типа необходимой упаковки груза, модели автомобиля и способа перевозки. Потому что заказчик не должен это знать. Сервис получает заказ и характеристики груза, после чего составляет необходимые требования для перевозки. Здесь же показываются уведомления о статусе заказе.</a:t>
            </a:r>
            <a:endParaRPr lang="ru-RU" dirty="0"/>
          </a:p>
        </p:txBody>
      </p:sp>
      <p:sp>
        <p:nvSpPr>
          <p:cNvPr id="4" name="Номер слайда 3"/>
          <p:cNvSpPr>
            <a:spLocks noGrp="1"/>
          </p:cNvSpPr>
          <p:nvPr>
            <p:ph type="sldNum" sz="quarter" idx="10"/>
          </p:nvPr>
        </p:nvSpPr>
        <p:spPr/>
        <p:txBody>
          <a:bodyPr/>
          <a:lstStyle/>
          <a:p>
            <a:fld id="{30404FAD-D25F-4F6E-9F76-D57E1B461AF6}" type="slidenum">
              <a:rPr lang="ru-RU" smtClean="0"/>
              <a:t>6</a:t>
            </a:fld>
            <a:endParaRPr lang="ru-RU"/>
          </a:p>
        </p:txBody>
      </p:sp>
    </p:spTree>
    <p:extLst>
      <p:ext uri="{BB962C8B-B14F-4D97-AF65-F5344CB8AC3E}">
        <p14:creationId xmlns:p14="http://schemas.microsoft.com/office/powerpoint/2010/main" val="2147382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rtl="0"/>
            <a:r>
              <a:rPr lang="ru-RU" sz="1200" b="0" i="0" u="none" strike="noStrike" kern="1200" dirty="0" smtClean="0">
                <a:solidFill>
                  <a:schemeClr val="tx1"/>
                </a:solidFill>
                <a:effectLst/>
                <a:latin typeface="+mn-lt"/>
                <a:ea typeface="+mn-ea"/>
                <a:cs typeface="+mn-cs"/>
              </a:rPr>
              <a:t>Водители регистрируются в приложении, указывая контактные данные и характеристики автомобиля. Сценарий пользователя (т.е. водителя) следующий – при готовности к работе он нажимает кнопку, система подбирает для него заказ исходя из местонахождения. Водителю показывается только место назначения, неважно забор это груза или его выгрузка. Водитель нажимает кнопку «Выполнено» для того, чтобы получить следующее место назначения. В процессе выполнения одного заказа, водитель может получить следующее место назначения ОТ ДРУГОГО заказа, если у него есть свободное место в машине и если ему по пути. Таким образом мы решаем проблему простаивания водителя и незагруженной езды между заказами.</a:t>
            </a:r>
            <a:endParaRPr lang="ru-RU" b="0" dirty="0" smtClean="0">
              <a:effectLst/>
            </a:endParaRPr>
          </a:p>
          <a:p>
            <a:r>
              <a:rPr lang="ru-RU" dirty="0" smtClean="0"/>
              <a:t/>
            </a:r>
            <a:br>
              <a:rPr lang="ru-RU" dirty="0" smtClean="0"/>
            </a:br>
            <a:endParaRPr lang="ru-RU" dirty="0"/>
          </a:p>
        </p:txBody>
      </p:sp>
      <p:sp>
        <p:nvSpPr>
          <p:cNvPr id="4" name="Номер слайда 3"/>
          <p:cNvSpPr>
            <a:spLocks noGrp="1"/>
          </p:cNvSpPr>
          <p:nvPr>
            <p:ph type="sldNum" sz="quarter" idx="10"/>
          </p:nvPr>
        </p:nvSpPr>
        <p:spPr/>
        <p:txBody>
          <a:bodyPr/>
          <a:lstStyle/>
          <a:p>
            <a:fld id="{30404FAD-D25F-4F6E-9F76-D57E1B461AF6}" type="slidenum">
              <a:rPr lang="ru-RU" smtClean="0"/>
              <a:t>7</a:t>
            </a:fld>
            <a:endParaRPr lang="ru-RU"/>
          </a:p>
        </p:txBody>
      </p:sp>
    </p:spTree>
    <p:extLst>
      <p:ext uri="{BB962C8B-B14F-4D97-AF65-F5344CB8AC3E}">
        <p14:creationId xmlns:p14="http://schemas.microsoft.com/office/powerpoint/2010/main" val="3147036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момент поступления заказа у магазина появляется необходимость доставить </a:t>
            </a:r>
            <a:r>
              <a:rPr lang="ru-RU" sz="1200" b="0" i="0" kern="1200" smtClean="0">
                <a:solidFill>
                  <a:schemeClr val="tx1"/>
                </a:solidFill>
                <a:effectLst/>
                <a:latin typeface="+mn-lt"/>
                <a:ea typeface="+mn-ea"/>
                <a:cs typeface="+mn-cs"/>
              </a:rPr>
              <a:t>груз до </a:t>
            </a:r>
            <a:r>
              <a:rPr lang="ru-RU" sz="1200" b="0" i="0" kern="1200" dirty="0" smtClean="0">
                <a:solidFill>
                  <a:schemeClr val="tx1"/>
                </a:solidFill>
                <a:effectLst/>
                <a:latin typeface="+mn-lt"/>
                <a:ea typeface="+mn-ea"/>
                <a:cs typeface="+mn-cs"/>
              </a:rPr>
              <a:t>точки самовывоза. </a:t>
            </a:r>
            <a:r>
              <a:rPr lang="ru-RU" dirty="0" smtClean="0"/>
              <a:t/>
            </a:r>
            <a:br>
              <a:rPr lang="ru-RU" dirty="0" smtClean="0"/>
            </a:br>
            <a:r>
              <a:rPr lang="ru-RU" sz="1200" b="0" i="0" kern="1200" dirty="0" smtClean="0">
                <a:solidFill>
                  <a:schemeClr val="tx1"/>
                </a:solidFill>
                <a:effectLst/>
                <a:latin typeface="+mn-lt"/>
                <a:ea typeface="+mn-ea"/>
                <a:cs typeface="+mn-cs"/>
              </a:rPr>
              <a:t>Использовать собственный автопарк </a:t>
            </a:r>
            <a:r>
              <a:rPr lang="ru-RU" sz="1200" b="0" i="0" kern="1200" dirty="0" err="1" smtClean="0">
                <a:solidFill>
                  <a:schemeClr val="tx1"/>
                </a:solidFill>
                <a:effectLst/>
                <a:latin typeface="+mn-lt"/>
                <a:ea typeface="+mn-ea"/>
                <a:cs typeface="+mn-cs"/>
              </a:rPr>
              <a:t>затратно</a:t>
            </a:r>
            <a:r>
              <a:rPr lang="ru-RU" sz="1200" b="0" i="0" kern="1200" dirty="0" smtClean="0">
                <a:solidFill>
                  <a:schemeClr val="tx1"/>
                </a:solidFill>
                <a:effectLst/>
                <a:latin typeface="+mn-lt"/>
                <a:ea typeface="+mn-ea"/>
                <a:cs typeface="+mn-cs"/>
              </a:rPr>
              <a:t>, а с транспортной компанией заключать договор слишком сложно и не всегда нужно, так как заказы нерегулярные. Выходом для магазинов будет публикация заказов в нашем сервисе, где они будут исполнены пулом перевозчиков. Мы же получим комиссию в виде процента от суммы заказа.</a:t>
            </a:r>
            <a:endParaRPr lang="ru-RU" dirty="0"/>
          </a:p>
        </p:txBody>
      </p:sp>
      <p:sp>
        <p:nvSpPr>
          <p:cNvPr id="4" name="Номер слайда 3"/>
          <p:cNvSpPr>
            <a:spLocks noGrp="1"/>
          </p:cNvSpPr>
          <p:nvPr>
            <p:ph type="sldNum" sz="quarter" idx="10"/>
          </p:nvPr>
        </p:nvSpPr>
        <p:spPr/>
        <p:txBody>
          <a:bodyPr/>
          <a:lstStyle/>
          <a:p>
            <a:fld id="{30404FAD-D25F-4F6E-9F76-D57E1B461AF6}" type="slidenum">
              <a:rPr lang="ru-RU" smtClean="0"/>
              <a:t>8</a:t>
            </a:fld>
            <a:endParaRPr lang="ru-RU"/>
          </a:p>
        </p:txBody>
      </p:sp>
    </p:spTree>
    <p:extLst>
      <p:ext uri="{BB962C8B-B14F-4D97-AF65-F5344CB8AC3E}">
        <p14:creationId xmlns:p14="http://schemas.microsoft.com/office/powerpoint/2010/main" val="3505522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EE325401-2657-400C-99C4-969D2A0ED1AA}" type="datetimeFigureOut">
              <a:rPr lang="ru-RU" smtClean="0"/>
              <a:t>25.09.2019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2BD3E8B-94A5-4199-B588-F8AEF7C7B0C9}" type="slidenum">
              <a:rPr lang="ru-RU" smtClean="0"/>
              <a:t>‹#›</a:t>
            </a:fld>
            <a:endParaRPr lang="ru-RU"/>
          </a:p>
        </p:txBody>
      </p:sp>
    </p:spTree>
    <p:extLst>
      <p:ext uri="{BB962C8B-B14F-4D97-AF65-F5344CB8AC3E}">
        <p14:creationId xmlns:p14="http://schemas.microsoft.com/office/powerpoint/2010/main" val="892170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EE325401-2657-400C-99C4-969D2A0ED1AA}" type="datetimeFigureOut">
              <a:rPr lang="ru-RU" smtClean="0"/>
              <a:t>25.09.2019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2BD3E8B-94A5-4199-B588-F8AEF7C7B0C9}" type="slidenum">
              <a:rPr lang="ru-RU" smtClean="0"/>
              <a:t>‹#›</a:t>
            </a:fld>
            <a:endParaRPr lang="ru-RU"/>
          </a:p>
        </p:txBody>
      </p:sp>
    </p:spTree>
    <p:extLst>
      <p:ext uri="{BB962C8B-B14F-4D97-AF65-F5344CB8AC3E}">
        <p14:creationId xmlns:p14="http://schemas.microsoft.com/office/powerpoint/2010/main" val="4274123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EE325401-2657-400C-99C4-969D2A0ED1AA}" type="datetimeFigureOut">
              <a:rPr lang="ru-RU" smtClean="0"/>
              <a:t>25.09.2019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2BD3E8B-94A5-4199-B588-F8AEF7C7B0C9}" type="slidenum">
              <a:rPr lang="ru-RU" smtClean="0"/>
              <a:t>‹#›</a:t>
            </a:fld>
            <a:endParaRPr lang="ru-RU"/>
          </a:p>
        </p:txBody>
      </p:sp>
    </p:spTree>
    <p:extLst>
      <p:ext uri="{BB962C8B-B14F-4D97-AF65-F5344CB8AC3E}">
        <p14:creationId xmlns:p14="http://schemas.microsoft.com/office/powerpoint/2010/main" val="3123440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EE325401-2657-400C-99C4-969D2A0ED1AA}" type="datetimeFigureOut">
              <a:rPr lang="ru-RU" smtClean="0"/>
              <a:t>25.09.2019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2BD3E8B-94A5-4199-B588-F8AEF7C7B0C9}" type="slidenum">
              <a:rPr lang="ru-RU" smtClean="0"/>
              <a:t>‹#›</a:t>
            </a:fld>
            <a:endParaRPr lang="ru-RU"/>
          </a:p>
        </p:txBody>
      </p:sp>
    </p:spTree>
    <p:extLst>
      <p:ext uri="{BB962C8B-B14F-4D97-AF65-F5344CB8AC3E}">
        <p14:creationId xmlns:p14="http://schemas.microsoft.com/office/powerpoint/2010/main" val="2942913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EE325401-2657-400C-99C4-969D2A0ED1AA}" type="datetimeFigureOut">
              <a:rPr lang="ru-RU" smtClean="0"/>
              <a:t>25.09.2019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2BD3E8B-94A5-4199-B588-F8AEF7C7B0C9}" type="slidenum">
              <a:rPr lang="ru-RU" smtClean="0"/>
              <a:t>‹#›</a:t>
            </a:fld>
            <a:endParaRPr lang="ru-RU"/>
          </a:p>
        </p:txBody>
      </p:sp>
    </p:spTree>
    <p:extLst>
      <p:ext uri="{BB962C8B-B14F-4D97-AF65-F5344CB8AC3E}">
        <p14:creationId xmlns:p14="http://schemas.microsoft.com/office/powerpoint/2010/main" val="2137447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EE325401-2657-400C-99C4-969D2A0ED1AA}" type="datetimeFigureOut">
              <a:rPr lang="ru-RU" smtClean="0"/>
              <a:t>25.09.2019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2BD3E8B-94A5-4199-B588-F8AEF7C7B0C9}" type="slidenum">
              <a:rPr lang="ru-RU" smtClean="0"/>
              <a:t>‹#›</a:t>
            </a:fld>
            <a:endParaRPr lang="ru-RU"/>
          </a:p>
        </p:txBody>
      </p:sp>
    </p:spTree>
    <p:extLst>
      <p:ext uri="{BB962C8B-B14F-4D97-AF65-F5344CB8AC3E}">
        <p14:creationId xmlns:p14="http://schemas.microsoft.com/office/powerpoint/2010/main" val="1244009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EE325401-2657-400C-99C4-969D2A0ED1AA}" type="datetimeFigureOut">
              <a:rPr lang="ru-RU" smtClean="0"/>
              <a:t>25.09.2019</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12BD3E8B-94A5-4199-B588-F8AEF7C7B0C9}" type="slidenum">
              <a:rPr lang="ru-RU" smtClean="0"/>
              <a:t>‹#›</a:t>
            </a:fld>
            <a:endParaRPr lang="ru-RU"/>
          </a:p>
        </p:txBody>
      </p:sp>
    </p:spTree>
    <p:extLst>
      <p:ext uri="{BB962C8B-B14F-4D97-AF65-F5344CB8AC3E}">
        <p14:creationId xmlns:p14="http://schemas.microsoft.com/office/powerpoint/2010/main" val="407349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EE325401-2657-400C-99C4-969D2A0ED1AA}" type="datetimeFigureOut">
              <a:rPr lang="ru-RU" smtClean="0"/>
              <a:t>25.09.2019</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12BD3E8B-94A5-4199-B588-F8AEF7C7B0C9}" type="slidenum">
              <a:rPr lang="ru-RU" smtClean="0"/>
              <a:t>‹#›</a:t>
            </a:fld>
            <a:endParaRPr lang="ru-RU"/>
          </a:p>
        </p:txBody>
      </p:sp>
    </p:spTree>
    <p:extLst>
      <p:ext uri="{BB962C8B-B14F-4D97-AF65-F5344CB8AC3E}">
        <p14:creationId xmlns:p14="http://schemas.microsoft.com/office/powerpoint/2010/main" val="181806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EE325401-2657-400C-99C4-969D2A0ED1AA}" type="datetimeFigureOut">
              <a:rPr lang="ru-RU" smtClean="0"/>
              <a:t>25.09.2019</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12BD3E8B-94A5-4199-B588-F8AEF7C7B0C9}" type="slidenum">
              <a:rPr lang="ru-RU" smtClean="0"/>
              <a:t>‹#›</a:t>
            </a:fld>
            <a:endParaRPr lang="ru-RU"/>
          </a:p>
        </p:txBody>
      </p:sp>
    </p:spTree>
    <p:extLst>
      <p:ext uri="{BB962C8B-B14F-4D97-AF65-F5344CB8AC3E}">
        <p14:creationId xmlns:p14="http://schemas.microsoft.com/office/powerpoint/2010/main" val="3970745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EE325401-2657-400C-99C4-969D2A0ED1AA}" type="datetimeFigureOut">
              <a:rPr lang="ru-RU" smtClean="0"/>
              <a:t>25.09.2019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2BD3E8B-94A5-4199-B588-F8AEF7C7B0C9}" type="slidenum">
              <a:rPr lang="ru-RU" smtClean="0"/>
              <a:t>‹#›</a:t>
            </a:fld>
            <a:endParaRPr lang="ru-RU"/>
          </a:p>
        </p:txBody>
      </p:sp>
    </p:spTree>
    <p:extLst>
      <p:ext uri="{BB962C8B-B14F-4D97-AF65-F5344CB8AC3E}">
        <p14:creationId xmlns:p14="http://schemas.microsoft.com/office/powerpoint/2010/main" val="505115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EE325401-2657-400C-99C4-969D2A0ED1AA}" type="datetimeFigureOut">
              <a:rPr lang="ru-RU" smtClean="0"/>
              <a:t>25.09.2019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2BD3E8B-94A5-4199-B588-F8AEF7C7B0C9}" type="slidenum">
              <a:rPr lang="ru-RU" smtClean="0"/>
              <a:t>‹#›</a:t>
            </a:fld>
            <a:endParaRPr lang="ru-RU"/>
          </a:p>
        </p:txBody>
      </p:sp>
    </p:spTree>
    <p:extLst>
      <p:ext uri="{BB962C8B-B14F-4D97-AF65-F5344CB8AC3E}">
        <p14:creationId xmlns:p14="http://schemas.microsoft.com/office/powerpoint/2010/main" val="1247655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325401-2657-400C-99C4-969D2A0ED1AA}" type="datetimeFigureOut">
              <a:rPr lang="ru-RU" smtClean="0"/>
              <a:t>25.09.2019</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BD3E8B-94A5-4199-B588-F8AEF7C7B0C9}" type="slidenum">
              <a:rPr lang="ru-RU" smtClean="0"/>
              <a:t>‹#›</a:t>
            </a:fld>
            <a:endParaRPr lang="ru-RU"/>
          </a:p>
        </p:txBody>
      </p:sp>
    </p:spTree>
    <p:extLst>
      <p:ext uri="{BB962C8B-B14F-4D97-AF65-F5344CB8AC3E}">
        <p14:creationId xmlns:p14="http://schemas.microsoft.com/office/powerpoint/2010/main" val="1852936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pp.userapi.com/c850416/v850416877/1715b/W7_ewBixQ-I.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6525" y="4771039"/>
            <a:ext cx="2663638" cy="2663638"/>
          </a:xfrm>
          <a:prstGeom prst="rect">
            <a:avLst/>
          </a:prstGeom>
          <a:noFill/>
          <a:extLst>
            <a:ext uri="{909E8E84-426E-40DD-AFC4-6F175D3DCCD1}">
              <a14:hiddenFill xmlns:a14="http://schemas.microsoft.com/office/drawing/2010/main">
                <a:solidFill>
                  <a:srgbClr val="FFFFFF"/>
                </a:solidFill>
              </a14:hiddenFill>
            </a:ext>
          </a:extLst>
        </p:spPr>
      </p:pic>
      <p:pic>
        <p:nvPicPr>
          <p:cNvPr id="12" name="Рисунок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4819" y="3673699"/>
            <a:ext cx="3086776" cy="2963305"/>
          </a:xfrm>
          <a:prstGeom prst="rect">
            <a:avLst/>
          </a:prstGeom>
        </p:spPr>
      </p:pic>
      <p:sp>
        <p:nvSpPr>
          <p:cNvPr id="6" name="TextBox 5"/>
          <p:cNvSpPr txBox="1"/>
          <p:nvPr/>
        </p:nvSpPr>
        <p:spPr>
          <a:xfrm>
            <a:off x="334851" y="579549"/>
            <a:ext cx="9736428" cy="2862322"/>
          </a:xfrm>
          <a:prstGeom prst="rect">
            <a:avLst/>
          </a:prstGeom>
          <a:noFill/>
        </p:spPr>
        <p:txBody>
          <a:bodyPr wrap="square" rtlCol="0">
            <a:spAutoFit/>
          </a:bodyPr>
          <a:lstStyle/>
          <a:p>
            <a:r>
              <a:rPr lang="en-US" sz="6000" dirty="0" smtClean="0">
                <a:solidFill>
                  <a:schemeClr val="tx1">
                    <a:lumMod val="75000"/>
                    <a:lumOff val="25000"/>
                  </a:schemeClr>
                </a:solidFill>
                <a:latin typeface="Roboto Black" panose="02000000000000000000" pitchFamily="2" charset="0"/>
                <a:ea typeface="Roboto Black" panose="02000000000000000000" pitchFamily="2" charset="0"/>
              </a:rPr>
              <a:t>Tote </a:t>
            </a:r>
            <a:r>
              <a:rPr lang="ru-RU" sz="6000" dirty="0" smtClean="0">
                <a:solidFill>
                  <a:schemeClr val="tx1">
                    <a:lumMod val="75000"/>
                    <a:lumOff val="25000"/>
                  </a:schemeClr>
                </a:solidFill>
                <a:latin typeface="Roboto Black" panose="02000000000000000000" pitchFamily="2" charset="0"/>
                <a:ea typeface="Roboto Black" panose="02000000000000000000" pitchFamily="2" charset="0"/>
              </a:rPr>
              <a:t>–</a:t>
            </a:r>
          </a:p>
          <a:p>
            <a:r>
              <a:rPr lang="ru-RU" sz="6000" dirty="0" smtClean="0">
                <a:solidFill>
                  <a:schemeClr val="tx1">
                    <a:lumMod val="75000"/>
                    <a:lumOff val="25000"/>
                  </a:schemeClr>
                </a:solidFill>
                <a:latin typeface="Roboto Black" panose="02000000000000000000" pitchFamily="2" charset="0"/>
                <a:ea typeface="Roboto Black" panose="02000000000000000000" pitchFamily="2" charset="0"/>
              </a:rPr>
              <a:t>Простые </a:t>
            </a:r>
          </a:p>
          <a:p>
            <a:r>
              <a:rPr lang="ru-RU" sz="6000" dirty="0" smtClean="0">
                <a:solidFill>
                  <a:schemeClr val="tx1">
                    <a:lumMod val="75000"/>
                    <a:lumOff val="25000"/>
                  </a:schemeClr>
                </a:solidFill>
                <a:latin typeface="Roboto Black" panose="02000000000000000000" pitchFamily="2" charset="0"/>
                <a:ea typeface="Roboto Black" panose="02000000000000000000" pitchFamily="2" charset="0"/>
              </a:rPr>
              <a:t>грузоперевозки</a:t>
            </a:r>
            <a:endParaRPr lang="ru-RU" sz="6000" dirty="0">
              <a:solidFill>
                <a:schemeClr val="tx1">
                  <a:lumMod val="75000"/>
                  <a:lumOff val="25000"/>
                </a:schemeClr>
              </a:solidFill>
              <a:latin typeface="Roboto Black" panose="02000000000000000000" pitchFamily="2" charset="0"/>
              <a:ea typeface="Roboto Black" panose="02000000000000000000" pitchFamily="2" charset="0"/>
            </a:endParaRPr>
          </a:p>
        </p:txBody>
      </p:sp>
      <p:sp>
        <p:nvSpPr>
          <p:cNvPr id="7" name="TextBox 6"/>
          <p:cNvSpPr txBox="1"/>
          <p:nvPr/>
        </p:nvSpPr>
        <p:spPr>
          <a:xfrm>
            <a:off x="334851" y="5582265"/>
            <a:ext cx="7946263" cy="830997"/>
          </a:xfrm>
          <a:prstGeom prst="rect">
            <a:avLst/>
          </a:prstGeom>
          <a:noFill/>
        </p:spPr>
        <p:txBody>
          <a:bodyPr wrap="square" rtlCol="0">
            <a:spAutoFit/>
          </a:bodyPr>
          <a:lstStyle/>
          <a:p>
            <a:r>
              <a:rPr lang="en-US" sz="2400" dirty="0" smtClean="0">
                <a:solidFill>
                  <a:schemeClr val="tx1">
                    <a:lumMod val="85000"/>
                    <a:lumOff val="15000"/>
                  </a:schemeClr>
                </a:solidFill>
                <a:latin typeface="Roboto Medium" panose="02000000000000000000" pitchFamily="2" charset="0"/>
                <a:ea typeface="Roboto Medium" panose="02000000000000000000" pitchFamily="2" charset="0"/>
              </a:rPr>
              <a:t>Digital</a:t>
            </a:r>
            <a:endParaRPr lang="ru-RU" sz="2400" dirty="0" smtClean="0">
              <a:solidFill>
                <a:schemeClr val="tx1">
                  <a:lumMod val="85000"/>
                  <a:lumOff val="15000"/>
                </a:schemeClr>
              </a:solidFill>
              <a:latin typeface="Roboto Medium" panose="02000000000000000000" pitchFamily="2" charset="0"/>
              <a:ea typeface="Roboto Medium" panose="02000000000000000000" pitchFamily="2" charset="0"/>
            </a:endParaRPr>
          </a:p>
          <a:p>
            <a:r>
              <a:rPr lang="en-US" sz="2400" dirty="0" smtClean="0">
                <a:solidFill>
                  <a:schemeClr val="tx1">
                    <a:lumMod val="85000"/>
                    <a:lumOff val="15000"/>
                  </a:schemeClr>
                </a:solidFill>
                <a:latin typeface="Roboto Medium" panose="02000000000000000000" pitchFamily="2" charset="0"/>
                <a:ea typeface="Roboto Medium" panose="02000000000000000000" pitchFamily="2" charset="0"/>
              </a:rPr>
              <a:t>Penetration</a:t>
            </a:r>
            <a:endParaRPr lang="ru-RU" sz="2400" dirty="0">
              <a:solidFill>
                <a:schemeClr val="tx1">
                  <a:lumMod val="85000"/>
                  <a:lumOff val="15000"/>
                </a:schemeClr>
              </a:solidFill>
              <a:latin typeface="Roboto Medium" panose="02000000000000000000" pitchFamily="2" charset="0"/>
              <a:ea typeface="Roboto Medium" panose="02000000000000000000" pitchFamily="2" charset="0"/>
            </a:endParaRPr>
          </a:p>
        </p:txBody>
      </p:sp>
      <p:pic>
        <p:nvPicPr>
          <p:cNvPr id="11" name="Рисунок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256240">
            <a:off x="3588628" y="788667"/>
            <a:ext cx="10006261" cy="6670841"/>
          </a:xfrm>
          <a:prstGeom prst="rect">
            <a:avLst/>
          </a:prstGeom>
        </p:spPr>
      </p:pic>
    </p:spTree>
    <p:extLst>
      <p:ext uri="{BB962C8B-B14F-4D97-AF65-F5344CB8AC3E}">
        <p14:creationId xmlns:p14="http://schemas.microsoft.com/office/powerpoint/2010/main" val="18506521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9657" y="541154"/>
            <a:ext cx="7040655" cy="923330"/>
          </a:xfrm>
          <a:prstGeom prst="rect">
            <a:avLst/>
          </a:prstGeom>
          <a:noFill/>
        </p:spPr>
        <p:txBody>
          <a:bodyPr wrap="square" rtlCol="0">
            <a:spAutoFit/>
          </a:bodyPr>
          <a:lstStyle/>
          <a:p>
            <a:r>
              <a:rPr lang="ru-RU" sz="5400" dirty="0" smtClean="0">
                <a:solidFill>
                  <a:schemeClr val="tx1">
                    <a:lumMod val="75000"/>
                    <a:lumOff val="25000"/>
                  </a:schemeClr>
                </a:solidFill>
                <a:latin typeface="Roboto Black" panose="02000000000000000000" pitchFamily="2" charset="0"/>
                <a:ea typeface="Roboto Black" panose="02000000000000000000" pitchFamily="2" charset="0"/>
              </a:rPr>
              <a:t>   </a:t>
            </a:r>
            <a:r>
              <a:rPr lang="ru-RU" sz="4800" dirty="0" smtClean="0">
                <a:solidFill>
                  <a:schemeClr val="tx1">
                    <a:lumMod val="75000"/>
                    <a:lumOff val="25000"/>
                  </a:schemeClr>
                </a:solidFill>
                <a:latin typeface="Roboto Black" panose="02000000000000000000" pitchFamily="2" charset="0"/>
                <a:ea typeface="Roboto Black" panose="02000000000000000000" pitchFamily="2" charset="0"/>
              </a:rPr>
              <a:t>Проблемы</a:t>
            </a:r>
            <a:endParaRPr lang="ru-RU" sz="4800" dirty="0">
              <a:solidFill>
                <a:schemeClr val="tx1">
                  <a:lumMod val="75000"/>
                  <a:lumOff val="25000"/>
                </a:schemeClr>
              </a:solidFill>
              <a:latin typeface="Roboto Black" panose="02000000000000000000" pitchFamily="2" charset="0"/>
              <a:ea typeface="Roboto Black" panose="02000000000000000000" pitchFamily="2" charset="0"/>
            </a:endParaRPr>
          </a:p>
        </p:txBody>
      </p:sp>
      <p:pic>
        <p:nvPicPr>
          <p:cNvPr id="8" name="Рисунок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533" y="1785258"/>
            <a:ext cx="624022" cy="599061"/>
          </a:xfrm>
          <a:prstGeom prst="rect">
            <a:avLst/>
          </a:prstGeom>
        </p:spPr>
      </p:pic>
      <p:sp>
        <p:nvSpPr>
          <p:cNvPr id="9" name="TextBox 8"/>
          <p:cNvSpPr txBox="1"/>
          <p:nvPr/>
        </p:nvSpPr>
        <p:spPr>
          <a:xfrm>
            <a:off x="1864472" y="1719974"/>
            <a:ext cx="9093814" cy="646331"/>
          </a:xfrm>
          <a:prstGeom prst="rect">
            <a:avLst/>
          </a:prstGeom>
          <a:noFill/>
        </p:spPr>
        <p:txBody>
          <a:bodyPr wrap="square" rtlCol="0">
            <a:spAutoFit/>
          </a:bodyPr>
          <a:lstStyle/>
          <a:p>
            <a:r>
              <a:rPr lang="ru-RU" sz="3600" dirty="0" smtClean="0">
                <a:solidFill>
                  <a:schemeClr val="tx1">
                    <a:lumMod val="85000"/>
                    <a:lumOff val="15000"/>
                  </a:schemeClr>
                </a:solidFill>
                <a:latin typeface="Roboto Medium" panose="02000000000000000000" pitchFamily="2" charset="0"/>
                <a:ea typeface="Roboto Medium" panose="02000000000000000000" pitchFamily="2" charset="0"/>
              </a:rPr>
              <a:t>Большое время простоя транспорта</a:t>
            </a:r>
            <a:endParaRPr lang="ru-RU" sz="3600" dirty="0">
              <a:solidFill>
                <a:schemeClr val="tx1">
                  <a:lumMod val="85000"/>
                  <a:lumOff val="15000"/>
                </a:schemeClr>
              </a:solidFill>
              <a:latin typeface="Roboto Medium" panose="02000000000000000000" pitchFamily="2" charset="0"/>
              <a:ea typeface="Roboto Medium" panose="02000000000000000000" pitchFamily="2" charset="0"/>
            </a:endParaRPr>
          </a:p>
        </p:txBody>
      </p:sp>
      <p:pic>
        <p:nvPicPr>
          <p:cNvPr id="10" name="Рисунок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533" y="2924324"/>
            <a:ext cx="624022" cy="599061"/>
          </a:xfrm>
          <a:prstGeom prst="rect">
            <a:avLst/>
          </a:prstGeom>
        </p:spPr>
      </p:pic>
      <p:sp>
        <p:nvSpPr>
          <p:cNvPr id="11" name="TextBox 10"/>
          <p:cNvSpPr txBox="1"/>
          <p:nvPr/>
        </p:nvSpPr>
        <p:spPr>
          <a:xfrm>
            <a:off x="1864472" y="2597788"/>
            <a:ext cx="9093814" cy="1200329"/>
          </a:xfrm>
          <a:prstGeom prst="rect">
            <a:avLst/>
          </a:prstGeom>
          <a:noFill/>
        </p:spPr>
        <p:txBody>
          <a:bodyPr wrap="square" rtlCol="0">
            <a:spAutoFit/>
          </a:bodyPr>
          <a:lstStyle/>
          <a:p>
            <a:r>
              <a:rPr lang="ru-RU" sz="3600" dirty="0" smtClean="0">
                <a:solidFill>
                  <a:schemeClr val="tx1">
                    <a:lumMod val="85000"/>
                    <a:lumOff val="15000"/>
                  </a:schemeClr>
                </a:solidFill>
                <a:latin typeface="Roboto Medium" panose="02000000000000000000" pitchFamily="2" charset="0"/>
                <a:ea typeface="Roboto Medium" panose="02000000000000000000" pitchFamily="2" charset="0"/>
              </a:rPr>
              <a:t>Оплата всего кузова, без учёта реальной загруженности</a:t>
            </a:r>
            <a:endParaRPr lang="ru-RU" sz="3600" dirty="0">
              <a:solidFill>
                <a:schemeClr val="tx1">
                  <a:lumMod val="85000"/>
                  <a:lumOff val="15000"/>
                </a:schemeClr>
              </a:solidFill>
              <a:latin typeface="Roboto Medium" panose="02000000000000000000" pitchFamily="2" charset="0"/>
              <a:ea typeface="Roboto Medium" panose="02000000000000000000" pitchFamily="2" charset="0"/>
            </a:endParaRPr>
          </a:p>
        </p:txBody>
      </p:sp>
      <p:sp>
        <p:nvSpPr>
          <p:cNvPr id="15" name="TextBox 14"/>
          <p:cNvSpPr txBox="1"/>
          <p:nvPr/>
        </p:nvSpPr>
        <p:spPr>
          <a:xfrm>
            <a:off x="1132533" y="5477832"/>
            <a:ext cx="10057981" cy="1200329"/>
          </a:xfrm>
          <a:prstGeom prst="rect">
            <a:avLst/>
          </a:prstGeom>
          <a:noFill/>
        </p:spPr>
        <p:txBody>
          <a:bodyPr wrap="square" rtlCol="0">
            <a:spAutoFit/>
          </a:bodyPr>
          <a:lstStyle/>
          <a:p>
            <a:r>
              <a:rPr lang="ru-RU" sz="2400" dirty="0" smtClean="0">
                <a:solidFill>
                  <a:schemeClr val="tx1">
                    <a:lumMod val="85000"/>
                    <a:lumOff val="15000"/>
                  </a:schemeClr>
                </a:solidFill>
                <a:latin typeface="Roboto Medium" panose="02000000000000000000" pitchFamily="2" charset="0"/>
                <a:ea typeface="Roboto Medium" panose="02000000000000000000" pitchFamily="2" charset="0"/>
              </a:rPr>
              <a:t>Россия находится на 99 из 160 мест по логистике. Соседи – Нигерия, Коста-Рика и Молдовой.</a:t>
            </a:r>
          </a:p>
          <a:p>
            <a:endParaRPr lang="ru-RU" sz="2400" dirty="0" smtClean="0">
              <a:solidFill>
                <a:schemeClr val="tx1">
                  <a:lumMod val="85000"/>
                  <a:lumOff val="15000"/>
                </a:schemeClr>
              </a:solidFill>
              <a:latin typeface="Roboto Medium" panose="02000000000000000000" pitchFamily="2" charset="0"/>
              <a:ea typeface="Roboto Medium" panose="02000000000000000000" pitchFamily="2" charset="0"/>
            </a:endParaRPr>
          </a:p>
        </p:txBody>
      </p:sp>
      <p:pic>
        <p:nvPicPr>
          <p:cNvPr id="17" name="Рисунок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4917" y="4129009"/>
            <a:ext cx="624022" cy="599061"/>
          </a:xfrm>
          <a:prstGeom prst="rect">
            <a:avLst/>
          </a:prstGeom>
        </p:spPr>
      </p:pic>
      <p:sp>
        <p:nvSpPr>
          <p:cNvPr id="18" name="TextBox 17"/>
          <p:cNvSpPr txBox="1"/>
          <p:nvPr/>
        </p:nvSpPr>
        <p:spPr>
          <a:xfrm>
            <a:off x="1864472" y="4129009"/>
            <a:ext cx="9579430" cy="646331"/>
          </a:xfrm>
          <a:prstGeom prst="rect">
            <a:avLst/>
          </a:prstGeom>
          <a:noFill/>
        </p:spPr>
        <p:txBody>
          <a:bodyPr wrap="square" rtlCol="0">
            <a:spAutoFit/>
          </a:bodyPr>
          <a:lstStyle/>
          <a:p>
            <a:r>
              <a:rPr lang="ru-RU" sz="3600" dirty="0" smtClean="0">
                <a:solidFill>
                  <a:schemeClr val="tx1">
                    <a:lumMod val="85000"/>
                    <a:lumOff val="15000"/>
                  </a:schemeClr>
                </a:solidFill>
                <a:latin typeface="Roboto Medium" panose="02000000000000000000" pitchFamily="2" charset="0"/>
                <a:ea typeface="Roboto Medium" panose="02000000000000000000" pitchFamily="2" charset="0"/>
              </a:rPr>
              <a:t>Неразвитая логистика для малого бизнеса</a:t>
            </a:r>
            <a:endParaRPr lang="ru-RU" sz="3600" dirty="0">
              <a:solidFill>
                <a:schemeClr val="tx1">
                  <a:lumMod val="85000"/>
                  <a:lumOff val="15000"/>
                </a:schemeClr>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1183976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9657" y="541154"/>
            <a:ext cx="7040655" cy="923330"/>
          </a:xfrm>
          <a:prstGeom prst="rect">
            <a:avLst/>
          </a:prstGeom>
          <a:noFill/>
        </p:spPr>
        <p:txBody>
          <a:bodyPr wrap="square" rtlCol="0">
            <a:spAutoFit/>
          </a:bodyPr>
          <a:lstStyle/>
          <a:p>
            <a:r>
              <a:rPr lang="ru-RU" sz="5400" dirty="0" smtClean="0">
                <a:solidFill>
                  <a:schemeClr val="tx1">
                    <a:lumMod val="75000"/>
                    <a:lumOff val="25000"/>
                  </a:schemeClr>
                </a:solidFill>
                <a:latin typeface="Roboto Black" panose="02000000000000000000" pitchFamily="2" charset="0"/>
                <a:ea typeface="Roboto Black" panose="02000000000000000000" pitchFamily="2" charset="0"/>
              </a:rPr>
              <a:t>   </a:t>
            </a:r>
            <a:r>
              <a:rPr lang="ru-RU" sz="4800" dirty="0" smtClean="0">
                <a:solidFill>
                  <a:schemeClr val="tx1">
                    <a:lumMod val="75000"/>
                    <a:lumOff val="25000"/>
                  </a:schemeClr>
                </a:solidFill>
                <a:latin typeface="Roboto Black" panose="02000000000000000000" pitchFamily="2" charset="0"/>
                <a:ea typeface="Roboto Black" panose="02000000000000000000" pitchFamily="2" charset="0"/>
              </a:rPr>
              <a:t>В то же время</a:t>
            </a:r>
            <a:endParaRPr lang="ru-RU" sz="4800" dirty="0">
              <a:solidFill>
                <a:schemeClr val="tx1">
                  <a:lumMod val="75000"/>
                  <a:lumOff val="25000"/>
                </a:schemeClr>
              </a:solidFill>
              <a:latin typeface="Roboto Black" panose="02000000000000000000" pitchFamily="2" charset="0"/>
              <a:ea typeface="Roboto Black" panose="02000000000000000000" pitchFamily="2" charset="0"/>
            </a:endParaRPr>
          </a:p>
        </p:txBody>
      </p:sp>
      <p:pic>
        <p:nvPicPr>
          <p:cNvPr id="8" name="Рисунок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4917" y="2957474"/>
            <a:ext cx="624022" cy="599061"/>
          </a:xfrm>
          <a:prstGeom prst="rect">
            <a:avLst/>
          </a:prstGeom>
        </p:spPr>
      </p:pic>
      <p:sp>
        <p:nvSpPr>
          <p:cNvPr id="9" name="TextBox 8"/>
          <p:cNvSpPr txBox="1"/>
          <p:nvPr/>
        </p:nvSpPr>
        <p:spPr>
          <a:xfrm>
            <a:off x="1886856" y="2892190"/>
            <a:ext cx="9093814" cy="1200329"/>
          </a:xfrm>
          <a:prstGeom prst="rect">
            <a:avLst/>
          </a:prstGeom>
          <a:noFill/>
        </p:spPr>
        <p:txBody>
          <a:bodyPr wrap="square" rtlCol="0">
            <a:spAutoFit/>
          </a:bodyPr>
          <a:lstStyle/>
          <a:p>
            <a:r>
              <a:rPr lang="ru-RU" sz="3600" dirty="0" smtClean="0">
                <a:solidFill>
                  <a:schemeClr val="tx1">
                    <a:lumMod val="85000"/>
                    <a:lumOff val="15000"/>
                  </a:schemeClr>
                </a:solidFill>
                <a:latin typeface="Roboto Medium" panose="02000000000000000000" pitchFamily="2" charset="0"/>
                <a:ea typeface="Roboto Medium" panose="02000000000000000000" pitchFamily="2" charset="0"/>
              </a:rPr>
              <a:t>Объем рынка логистики </a:t>
            </a:r>
            <a:r>
              <a:rPr lang="en-US" sz="3600" dirty="0" smtClean="0">
                <a:solidFill>
                  <a:schemeClr val="tx1">
                    <a:lumMod val="85000"/>
                    <a:lumOff val="15000"/>
                  </a:schemeClr>
                </a:solidFill>
                <a:latin typeface="Roboto Medium" panose="02000000000000000000" pitchFamily="2" charset="0"/>
                <a:ea typeface="Roboto Medium" panose="02000000000000000000" pitchFamily="2" charset="0"/>
              </a:rPr>
              <a:t>e-commerce </a:t>
            </a:r>
            <a:r>
              <a:rPr lang="ru-RU" sz="3600" dirty="0" smtClean="0">
                <a:solidFill>
                  <a:schemeClr val="tx1">
                    <a:lumMod val="85000"/>
                    <a:lumOff val="15000"/>
                  </a:schemeClr>
                </a:solidFill>
                <a:latin typeface="Roboto Medium" panose="02000000000000000000" pitchFamily="2" charset="0"/>
                <a:ea typeface="Roboto Medium" panose="02000000000000000000" pitchFamily="2" charset="0"/>
              </a:rPr>
              <a:t>– 20 млрд на 2018 год с ростом в 25%</a:t>
            </a:r>
            <a:endParaRPr lang="ru-RU" sz="3600" dirty="0">
              <a:solidFill>
                <a:schemeClr val="tx1">
                  <a:lumMod val="85000"/>
                  <a:lumOff val="15000"/>
                </a:schemeClr>
              </a:solidFill>
              <a:latin typeface="Roboto Medium" panose="02000000000000000000" pitchFamily="2" charset="0"/>
              <a:ea typeface="Roboto Medium" panose="02000000000000000000" pitchFamily="2" charset="0"/>
            </a:endParaRPr>
          </a:p>
        </p:txBody>
      </p:sp>
      <p:pic>
        <p:nvPicPr>
          <p:cNvPr id="17" name="Рисунок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4917" y="1814797"/>
            <a:ext cx="624022" cy="599061"/>
          </a:xfrm>
          <a:prstGeom prst="rect">
            <a:avLst/>
          </a:prstGeom>
        </p:spPr>
      </p:pic>
      <p:sp>
        <p:nvSpPr>
          <p:cNvPr id="18" name="TextBox 17"/>
          <p:cNvSpPr txBox="1"/>
          <p:nvPr/>
        </p:nvSpPr>
        <p:spPr>
          <a:xfrm>
            <a:off x="1886856" y="1767527"/>
            <a:ext cx="9579430" cy="646331"/>
          </a:xfrm>
          <a:prstGeom prst="rect">
            <a:avLst/>
          </a:prstGeom>
          <a:noFill/>
        </p:spPr>
        <p:txBody>
          <a:bodyPr wrap="square" rtlCol="0">
            <a:spAutoFit/>
          </a:bodyPr>
          <a:lstStyle/>
          <a:p>
            <a:r>
              <a:rPr lang="ru-RU" sz="3600" dirty="0" smtClean="0">
                <a:solidFill>
                  <a:schemeClr val="tx1">
                    <a:lumMod val="85000"/>
                    <a:lumOff val="15000"/>
                  </a:schemeClr>
                </a:solidFill>
                <a:latin typeface="Roboto Medium" panose="02000000000000000000" pitchFamily="2" charset="0"/>
                <a:ea typeface="Roboto Medium" panose="02000000000000000000" pitchFamily="2" charset="0"/>
              </a:rPr>
              <a:t>Оборот рынка – 1,5 трлн рублей </a:t>
            </a:r>
            <a:endParaRPr lang="ru-RU" sz="3600" dirty="0">
              <a:solidFill>
                <a:schemeClr val="tx1">
                  <a:lumMod val="85000"/>
                  <a:lumOff val="15000"/>
                </a:schemeClr>
              </a:solidFill>
              <a:latin typeface="Roboto Medium" panose="02000000000000000000" pitchFamily="2" charset="0"/>
              <a:ea typeface="Roboto Medium" panose="02000000000000000000" pitchFamily="2" charset="0"/>
            </a:endParaRPr>
          </a:p>
        </p:txBody>
      </p:sp>
      <p:graphicFrame>
        <p:nvGraphicFramePr>
          <p:cNvPr id="12" name="Chart 5">
            <a:extLst>
              <a:ext uri="{FF2B5EF4-FFF2-40B4-BE49-F238E27FC236}">
                <a16:creationId xmlns="" xmlns:a16="http://schemas.microsoft.com/office/drawing/2014/main" id="{81DB07F1-B9A3-4D13-8084-71328256D1E3}"/>
              </a:ext>
            </a:extLst>
          </p:cNvPr>
          <p:cNvGraphicFramePr/>
          <p:nvPr>
            <p:extLst>
              <p:ext uri="{D42A27DB-BD31-4B8C-83A1-F6EECF244321}">
                <p14:modId xmlns:p14="http://schemas.microsoft.com/office/powerpoint/2010/main" val="2853315912"/>
              </p:ext>
            </p:extLst>
          </p:nvPr>
        </p:nvGraphicFramePr>
        <p:xfrm>
          <a:off x="3095171" y="4328303"/>
          <a:ext cx="6001657" cy="1936873"/>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a:off x="4752487" y="6246114"/>
            <a:ext cx="9579430" cy="523220"/>
          </a:xfrm>
          <a:prstGeom prst="rect">
            <a:avLst/>
          </a:prstGeom>
          <a:noFill/>
        </p:spPr>
        <p:txBody>
          <a:bodyPr wrap="square" rtlCol="0">
            <a:spAutoFit/>
          </a:bodyPr>
          <a:lstStyle/>
          <a:p>
            <a:r>
              <a:rPr lang="ru-RU" sz="2800" dirty="0" smtClean="0">
                <a:solidFill>
                  <a:schemeClr val="tx1">
                    <a:lumMod val="85000"/>
                    <a:lumOff val="15000"/>
                  </a:schemeClr>
                </a:solidFill>
                <a:latin typeface="Roboto Medium" panose="02000000000000000000" pitchFamily="2" charset="0"/>
                <a:ea typeface="Roboto Medium" panose="02000000000000000000" pitchFamily="2" charset="0"/>
              </a:rPr>
              <a:t>Объем рынка</a:t>
            </a:r>
            <a:endParaRPr lang="ru-RU" sz="2800" dirty="0">
              <a:solidFill>
                <a:schemeClr val="tx1">
                  <a:lumMod val="85000"/>
                  <a:lumOff val="15000"/>
                </a:schemeClr>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410113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121" y="613727"/>
            <a:ext cx="2503635" cy="808674"/>
          </a:xfrm>
          <a:prstGeom prst="rect">
            <a:avLst/>
          </a:prstGeom>
        </p:spPr>
      </p:pic>
      <p:sp>
        <p:nvSpPr>
          <p:cNvPr id="5" name="TextBox 4"/>
          <p:cNvSpPr txBox="1"/>
          <p:nvPr/>
        </p:nvSpPr>
        <p:spPr>
          <a:xfrm>
            <a:off x="3396342" y="613727"/>
            <a:ext cx="7040655" cy="923330"/>
          </a:xfrm>
          <a:prstGeom prst="rect">
            <a:avLst/>
          </a:prstGeom>
          <a:noFill/>
        </p:spPr>
        <p:txBody>
          <a:bodyPr wrap="square" rtlCol="0">
            <a:spAutoFit/>
          </a:bodyPr>
          <a:lstStyle/>
          <a:p>
            <a:r>
              <a:rPr lang="ru-RU" sz="5400" dirty="0" smtClean="0">
                <a:solidFill>
                  <a:schemeClr val="tx1">
                    <a:lumMod val="75000"/>
                    <a:lumOff val="25000"/>
                  </a:schemeClr>
                </a:solidFill>
                <a:latin typeface="Roboto Black" panose="02000000000000000000" pitchFamily="2" charset="0"/>
                <a:ea typeface="Roboto Black" panose="02000000000000000000" pitchFamily="2" charset="0"/>
              </a:rPr>
              <a:t>  </a:t>
            </a:r>
            <a:r>
              <a:rPr lang="ru-RU" sz="4000" dirty="0" smtClean="0">
                <a:solidFill>
                  <a:schemeClr val="tx1">
                    <a:lumMod val="75000"/>
                    <a:lumOff val="25000"/>
                  </a:schemeClr>
                </a:solidFill>
                <a:latin typeface="Roboto Medium" panose="02000000000000000000" pitchFamily="2" charset="0"/>
                <a:ea typeface="Roboto Medium" panose="02000000000000000000" pitchFamily="2" charset="0"/>
              </a:rPr>
              <a:t>(</a:t>
            </a:r>
            <a:r>
              <a:rPr lang="ru-RU" sz="4000" dirty="0" err="1" smtClean="0">
                <a:solidFill>
                  <a:schemeClr val="tx1">
                    <a:lumMod val="75000"/>
                    <a:lumOff val="25000"/>
                  </a:schemeClr>
                </a:solidFill>
                <a:latin typeface="Roboto Medium" panose="02000000000000000000" pitchFamily="2" charset="0"/>
                <a:ea typeface="Roboto Medium" panose="02000000000000000000" pitchFamily="2" charset="0"/>
              </a:rPr>
              <a:t>Тоут</a:t>
            </a:r>
            <a:r>
              <a:rPr lang="ru-RU" sz="4000" dirty="0" smtClean="0">
                <a:solidFill>
                  <a:schemeClr val="tx1">
                    <a:lumMod val="75000"/>
                    <a:lumOff val="25000"/>
                  </a:schemeClr>
                </a:solidFill>
                <a:latin typeface="Roboto Medium" panose="02000000000000000000" pitchFamily="2" charset="0"/>
                <a:ea typeface="Roboto Medium" panose="02000000000000000000" pitchFamily="2" charset="0"/>
              </a:rPr>
              <a:t>)</a:t>
            </a:r>
            <a:endParaRPr lang="ru-RU" sz="4000" dirty="0">
              <a:solidFill>
                <a:schemeClr val="tx1">
                  <a:lumMod val="75000"/>
                  <a:lumOff val="25000"/>
                </a:schemeClr>
              </a:solidFill>
              <a:latin typeface="Roboto Medium" panose="02000000000000000000" pitchFamily="2" charset="0"/>
              <a:ea typeface="Roboto Medium" panose="02000000000000000000" pitchFamily="2" charset="0"/>
            </a:endParaRPr>
          </a:p>
        </p:txBody>
      </p:sp>
      <p:sp>
        <p:nvSpPr>
          <p:cNvPr id="12" name="TextBox 11"/>
          <p:cNvSpPr txBox="1"/>
          <p:nvPr/>
        </p:nvSpPr>
        <p:spPr>
          <a:xfrm>
            <a:off x="1070121" y="1753097"/>
            <a:ext cx="9075365" cy="1323439"/>
          </a:xfrm>
          <a:prstGeom prst="rect">
            <a:avLst/>
          </a:prstGeom>
          <a:noFill/>
        </p:spPr>
        <p:txBody>
          <a:bodyPr wrap="square" rtlCol="0">
            <a:spAutoFit/>
          </a:bodyPr>
          <a:lstStyle/>
          <a:p>
            <a:r>
              <a:rPr lang="ru-RU" sz="4000" dirty="0" smtClean="0">
                <a:solidFill>
                  <a:schemeClr val="tx1">
                    <a:lumMod val="75000"/>
                    <a:lumOff val="25000"/>
                  </a:schemeClr>
                </a:solidFill>
                <a:latin typeface="Roboto Medium" panose="02000000000000000000" pitchFamily="2" charset="0"/>
                <a:ea typeface="Roboto Medium" panose="02000000000000000000" pitchFamily="2" charset="0"/>
              </a:rPr>
              <a:t>Удобная логистика для </a:t>
            </a:r>
            <a:r>
              <a:rPr lang="en-US" sz="4000" dirty="0" smtClean="0">
                <a:solidFill>
                  <a:schemeClr val="tx1">
                    <a:lumMod val="75000"/>
                    <a:lumOff val="25000"/>
                  </a:schemeClr>
                </a:solidFill>
                <a:latin typeface="Roboto Medium" panose="02000000000000000000" pitchFamily="2" charset="0"/>
                <a:ea typeface="Roboto Medium" panose="02000000000000000000" pitchFamily="2" charset="0"/>
              </a:rPr>
              <a:t>e-commerce</a:t>
            </a:r>
            <a:r>
              <a:rPr lang="ru-RU" sz="4000" dirty="0" smtClean="0">
                <a:solidFill>
                  <a:schemeClr val="tx1">
                    <a:lumMod val="75000"/>
                    <a:lumOff val="25000"/>
                  </a:schemeClr>
                </a:solidFill>
                <a:latin typeface="Roboto Medium" panose="02000000000000000000" pitchFamily="2" charset="0"/>
                <a:ea typeface="Roboto Medium" panose="02000000000000000000" pitchFamily="2" charset="0"/>
              </a:rPr>
              <a:t>. Простота для водителя</a:t>
            </a:r>
            <a:endParaRPr lang="ru-RU" sz="4000" dirty="0">
              <a:solidFill>
                <a:schemeClr val="tx1">
                  <a:lumMod val="75000"/>
                  <a:lumOff val="25000"/>
                </a:schemeClr>
              </a:solidFill>
              <a:latin typeface="Roboto Medium" panose="02000000000000000000" pitchFamily="2" charset="0"/>
              <a:ea typeface="Roboto Medium" panose="02000000000000000000" pitchFamily="2" charset="0"/>
            </a:endParaRPr>
          </a:p>
        </p:txBody>
      </p:sp>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9868" y="3618534"/>
            <a:ext cx="4826641" cy="3602322"/>
          </a:xfrm>
          <a:prstGeom prst="rect">
            <a:avLst/>
          </a:prstGeom>
        </p:spPr>
      </p:pic>
    </p:spTree>
    <p:extLst>
      <p:ext uri="{BB962C8B-B14F-4D97-AF65-F5344CB8AC3E}">
        <p14:creationId xmlns:p14="http://schemas.microsoft.com/office/powerpoint/2010/main" val="29582693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14" y="68758"/>
            <a:ext cx="12192000" cy="6854653"/>
          </a:xfrm>
          <a:prstGeom prst="rect">
            <a:avLst/>
          </a:prstGeom>
        </p:spPr>
      </p:pic>
      <p:sp>
        <p:nvSpPr>
          <p:cNvPr id="5" name="TextBox 4"/>
          <p:cNvSpPr txBox="1"/>
          <p:nvPr/>
        </p:nvSpPr>
        <p:spPr>
          <a:xfrm>
            <a:off x="-159657" y="541154"/>
            <a:ext cx="7040655" cy="923330"/>
          </a:xfrm>
          <a:prstGeom prst="rect">
            <a:avLst/>
          </a:prstGeom>
          <a:noFill/>
        </p:spPr>
        <p:txBody>
          <a:bodyPr wrap="square" rtlCol="0">
            <a:spAutoFit/>
          </a:bodyPr>
          <a:lstStyle/>
          <a:p>
            <a:r>
              <a:rPr lang="ru-RU" sz="5400" dirty="0" smtClean="0">
                <a:solidFill>
                  <a:schemeClr val="tx1">
                    <a:lumMod val="75000"/>
                    <a:lumOff val="25000"/>
                  </a:schemeClr>
                </a:solidFill>
                <a:latin typeface="Roboto Black" panose="02000000000000000000" pitchFamily="2" charset="0"/>
                <a:ea typeface="Roboto Black" panose="02000000000000000000" pitchFamily="2" charset="0"/>
              </a:rPr>
              <a:t>  </a:t>
            </a:r>
            <a:r>
              <a:rPr lang="en-US" sz="5400" dirty="0" smtClean="0">
                <a:solidFill>
                  <a:schemeClr val="tx1">
                    <a:lumMod val="75000"/>
                    <a:lumOff val="25000"/>
                  </a:schemeClr>
                </a:solidFill>
                <a:latin typeface="Roboto Black" panose="02000000000000000000" pitchFamily="2" charset="0"/>
                <a:ea typeface="Roboto Black" panose="02000000000000000000" pitchFamily="2" charset="0"/>
              </a:rPr>
              <a:t>/* </a:t>
            </a:r>
            <a:r>
              <a:rPr lang="ru-RU" sz="4800" dirty="0" smtClean="0">
                <a:solidFill>
                  <a:schemeClr val="tx1">
                    <a:lumMod val="75000"/>
                    <a:lumOff val="25000"/>
                  </a:schemeClr>
                </a:solidFill>
                <a:latin typeface="Roboto Black" panose="02000000000000000000" pitchFamily="2" charset="0"/>
                <a:ea typeface="Roboto Black" panose="02000000000000000000" pitchFamily="2" charset="0"/>
              </a:rPr>
              <a:t>Как это работает</a:t>
            </a:r>
            <a:endParaRPr lang="ru-RU" sz="4800" dirty="0">
              <a:solidFill>
                <a:schemeClr val="tx1">
                  <a:lumMod val="75000"/>
                  <a:lumOff val="25000"/>
                </a:schemeClr>
              </a:solidFill>
              <a:latin typeface="Roboto Black" panose="02000000000000000000" pitchFamily="2" charset="0"/>
              <a:ea typeface="Roboto Black" panose="02000000000000000000" pitchFamily="2" charset="0"/>
            </a:endParaRPr>
          </a:p>
        </p:txBody>
      </p:sp>
      <p:sp>
        <p:nvSpPr>
          <p:cNvPr id="10" name="TextBox 9"/>
          <p:cNvSpPr txBox="1"/>
          <p:nvPr/>
        </p:nvSpPr>
        <p:spPr>
          <a:xfrm>
            <a:off x="862987" y="1620209"/>
            <a:ext cx="7584328" cy="2308324"/>
          </a:xfrm>
          <a:prstGeom prst="rect">
            <a:avLst/>
          </a:prstGeom>
          <a:noFill/>
        </p:spPr>
        <p:txBody>
          <a:bodyPr wrap="square" rtlCol="0">
            <a:spAutoFit/>
          </a:bodyPr>
          <a:lstStyle/>
          <a:p>
            <a:r>
              <a:rPr lang="ru-RU" sz="3200" dirty="0" smtClean="0">
                <a:solidFill>
                  <a:schemeClr val="tx1">
                    <a:lumMod val="85000"/>
                    <a:lumOff val="15000"/>
                  </a:schemeClr>
                </a:solidFill>
                <a:latin typeface="Roboto Medium" panose="02000000000000000000" pitchFamily="2" charset="0"/>
                <a:ea typeface="Roboto Medium" panose="02000000000000000000" pitchFamily="2" charset="0"/>
              </a:rPr>
              <a:t>Ограничения:</a:t>
            </a:r>
          </a:p>
          <a:p>
            <a:endParaRPr lang="ru-RU" sz="1600" dirty="0" smtClean="0">
              <a:solidFill>
                <a:schemeClr val="tx1">
                  <a:lumMod val="85000"/>
                  <a:lumOff val="15000"/>
                </a:schemeClr>
              </a:solidFill>
              <a:latin typeface="Roboto Medium" panose="02000000000000000000" pitchFamily="2" charset="0"/>
              <a:ea typeface="Roboto Medium" panose="02000000000000000000" pitchFamily="2" charset="0"/>
            </a:endParaRPr>
          </a:p>
          <a:p>
            <a:pPr marL="742950" indent="-742950">
              <a:buFont typeface="Arial" panose="020B0604020202020204" pitchFamily="34" charset="0"/>
              <a:buChar char="•"/>
            </a:pPr>
            <a:r>
              <a:rPr lang="ru-RU" sz="3200" dirty="0" smtClean="0">
                <a:solidFill>
                  <a:schemeClr val="tx1">
                    <a:lumMod val="85000"/>
                    <a:lumOff val="15000"/>
                  </a:schemeClr>
                </a:solidFill>
                <a:latin typeface="Roboto Medium" panose="02000000000000000000" pitchFamily="2" charset="0"/>
                <a:ea typeface="Roboto Medium" panose="02000000000000000000" pitchFamily="2" charset="0"/>
              </a:rPr>
              <a:t>Грузоподъемность</a:t>
            </a:r>
          </a:p>
          <a:p>
            <a:pPr marL="742950" indent="-742950">
              <a:buFont typeface="Arial" panose="020B0604020202020204" pitchFamily="34" charset="0"/>
              <a:buChar char="•"/>
            </a:pPr>
            <a:r>
              <a:rPr lang="ru-RU" sz="3200" dirty="0" smtClean="0">
                <a:solidFill>
                  <a:schemeClr val="tx1">
                    <a:lumMod val="85000"/>
                    <a:lumOff val="15000"/>
                  </a:schemeClr>
                </a:solidFill>
                <a:latin typeface="Roboto Medium" panose="02000000000000000000" pitchFamily="2" charset="0"/>
                <a:ea typeface="Roboto Medium" panose="02000000000000000000" pitchFamily="2" charset="0"/>
              </a:rPr>
              <a:t>Объем</a:t>
            </a:r>
          </a:p>
          <a:p>
            <a:pPr marL="742950" indent="-742950">
              <a:buFont typeface="Arial" panose="020B0604020202020204" pitchFamily="34" charset="0"/>
              <a:buChar char="•"/>
            </a:pPr>
            <a:r>
              <a:rPr lang="ru-RU" sz="3200" dirty="0" smtClean="0">
                <a:solidFill>
                  <a:schemeClr val="tx1">
                    <a:lumMod val="85000"/>
                    <a:lumOff val="15000"/>
                  </a:schemeClr>
                </a:solidFill>
                <a:latin typeface="Roboto Medium" panose="02000000000000000000" pitchFamily="2" charset="0"/>
                <a:ea typeface="Roboto Medium" panose="02000000000000000000" pitchFamily="2" charset="0"/>
              </a:rPr>
              <a:t>Совместимость грузов</a:t>
            </a:r>
          </a:p>
        </p:txBody>
      </p:sp>
      <p:sp>
        <p:nvSpPr>
          <p:cNvPr id="12" name="TextBox 11"/>
          <p:cNvSpPr txBox="1"/>
          <p:nvPr/>
        </p:nvSpPr>
        <p:spPr>
          <a:xfrm>
            <a:off x="862987" y="4274554"/>
            <a:ext cx="7584328" cy="1077218"/>
          </a:xfrm>
          <a:prstGeom prst="rect">
            <a:avLst/>
          </a:prstGeom>
          <a:noFill/>
        </p:spPr>
        <p:txBody>
          <a:bodyPr wrap="square" rtlCol="0">
            <a:spAutoFit/>
          </a:bodyPr>
          <a:lstStyle/>
          <a:p>
            <a:r>
              <a:rPr lang="ru-RU" sz="3200" dirty="0" smtClean="0">
                <a:solidFill>
                  <a:schemeClr val="tx1">
                    <a:lumMod val="85000"/>
                    <a:lumOff val="15000"/>
                  </a:schemeClr>
                </a:solidFill>
                <a:latin typeface="Roboto Medium" panose="02000000000000000000" pitchFamily="2" charset="0"/>
                <a:ea typeface="Roboto Medium" panose="02000000000000000000" pitchFamily="2" charset="0"/>
              </a:rPr>
              <a:t>Главный критерий поиска – стоимость</a:t>
            </a:r>
            <a:r>
              <a:rPr lang="en-US" sz="3200" dirty="0" smtClean="0">
                <a:solidFill>
                  <a:schemeClr val="tx1">
                    <a:lumMod val="85000"/>
                    <a:lumOff val="15000"/>
                  </a:schemeClr>
                </a:solidFill>
                <a:latin typeface="Roboto Medium" panose="02000000000000000000" pitchFamily="2" charset="0"/>
                <a:ea typeface="Roboto Medium" panose="02000000000000000000" pitchFamily="2" charset="0"/>
              </a:rPr>
              <a:t>/</a:t>
            </a:r>
            <a:r>
              <a:rPr lang="ru-RU" sz="3200" dirty="0" smtClean="0">
                <a:solidFill>
                  <a:schemeClr val="tx1">
                    <a:lumMod val="85000"/>
                    <a:lumOff val="15000"/>
                  </a:schemeClr>
                </a:solidFill>
                <a:latin typeface="Roboto Medium" panose="02000000000000000000" pitchFamily="2" charset="0"/>
                <a:ea typeface="Roboto Medium" panose="02000000000000000000" pitchFamily="2" charset="0"/>
              </a:rPr>
              <a:t>расстояние </a:t>
            </a:r>
          </a:p>
        </p:txBody>
      </p:sp>
      <p:sp>
        <p:nvSpPr>
          <p:cNvPr id="14" name="TextBox 13"/>
          <p:cNvSpPr txBox="1"/>
          <p:nvPr/>
        </p:nvSpPr>
        <p:spPr>
          <a:xfrm>
            <a:off x="0" y="5934670"/>
            <a:ext cx="7040655" cy="923330"/>
          </a:xfrm>
          <a:prstGeom prst="rect">
            <a:avLst/>
          </a:prstGeom>
          <a:noFill/>
        </p:spPr>
        <p:txBody>
          <a:bodyPr wrap="square" rtlCol="0">
            <a:spAutoFit/>
          </a:bodyPr>
          <a:lstStyle/>
          <a:p>
            <a:r>
              <a:rPr lang="ru-RU" sz="5400" dirty="0" smtClean="0">
                <a:solidFill>
                  <a:schemeClr val="tx1">
                    <a:lumMod val="75000"/>
                    <a:lumOff val="25000"/>
                  </a:schemeClr>
                </a:solidFill>
                <a:latin typeface="Roboto Black" panose="02000000000000000000" pitchFamily="2" charset="0"/>
                <a:ea typeface="Roboto Black" panose="02000000000000000000" pitchFamily="2" charset="0"/>
              </a:rPr>
              <a:t>  </a:t>
            </a:r>
            <a:r>
              <a:rPr lang="en-US" sz="5400" dirty="0" smtClean="0">
                <a:solidFill>
                  <a:schemeClr val="tx1">
                    <a:lumMod val="75000"/>
                    <a:lumOff val="25000"/>
                  </a:schemeClr>
                </a:solidFill>
                <a:latin typeface="Roboto Black" panose="02000000000000000000" pitchFamily="2" charset="0"/>
                <a:ea typeface="Roboto Black" panose="02000000000000000000" pitchFamily="2" charset="0"/>
              </a:rPr>
              <a:t>*/</a:t>
            </a:r>
            <a:endParaRPr lang="ru-RU" sz="4800" dirty="0">
              <a:solidFill>
                <a:schemeClr val="tx1">
                  <a:lumMod val="75000"/>
                  <a:lumOff val="25000"/>
                </a:schemeClr>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27564419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11" y="0"/>
            <a:ext cx="11522178" cy="6858000"/>
          </a:xfrm>
          <a:prstGeom prst="rect">
            <a:avLst/>
          </a:prstGeom>
        </p:spPr>
      </p:pic>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1398"/>
            <a:ext cx="12192000" cy="6854653"/>
          </a:xfrm>
          <a:prstGeom prst="rect">
            <a:avLst/>
          </a:prstGeom>
        </p:spPr>
      </p:pic>
    </p:spTree>
    <p:extLst>
      <p:ext uri="{BB962C8B-B14F-4D97-AF65-F5344CB8AC3E}">
        <p14:creationId xmlns:p14="http://schemas.microsoft.com/office/powerpoint/2010/main" val="927102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6457" y="511542"/>
            <a:ext cx="2101332" cy="1876707"/>
          </a:xfrm>
          <a:prstGeom prst="rect">
            <a:avLst/>
          </a:prstGeom>
        </p:spPr>
      </p:pic>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495080">
            <a:off x="1987028" y="248438"/>
            <a:ext cx="1384111" cy="1328747"/>
          </a:xfrm>
          <a:prstGeom prst="rect">
            <a:avLst/>
          </a:prstGeom>
        </p:spPr>
      </p:pic>
      <p:pic>
        <p:nvPicPr>
          <p:cNvPr id="3" name="Рисунок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6151" y="620326"/>
            <a:ext cx="3131151" cy="5617347"/>
          </a:xfrm>
          <a:prstGeom prst="rect">
            <a:avLst/>
          </a:prstGeom>
        </p:spPr>
      </p:pic>
      <p:pic>
        <p:nvPicPr>
          <p:cNvPr id="12" name="Рисунок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415" y="620326"/>
            <a:ext cx="3131150" cy="5617347"/>
          </a:xfrm>
          <a:prstGeom prst="rect">
            <a:avLst/>
          </a:prstGeom>
        </p:spPr>
      </p:pic>
      <p:pic>
        <p:nvPicPr>
          <p:cNvPr id="14" name="Рисунок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81048" y="2511940"/>
            <a:ext cx="1847312" cy="4023598"/>
          </a:xfrm>
          <a:prstGeom prst="rect">
            <a:avLst/>
          </a:prstGeom>
        </p:spPr>
      </p:pic>
      <p:pic>
        <p:nvPicPr>
          <p:cNvPr id="4" name="Рисунок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43008" y="4542694"/>
            <a:ext cx="2411777" cy="2315306"/>
          </a:xfrm>
          <a:prstGeom prst="rect">
            <a:avLst/>
          </a:prstGeom>
        </p:spPr>
      </p:pic>
      <p:pic>
        <p:nvPicPr>
          <p:cNvPr id="11" name="Рисунок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4771" y="620326"/>
            <a:ext cx="3131151" cy="5617348"/>
          </a:xfrm>
          <a:prstGeom prst="rect">
            <a:avLst/>
          </a:prstGeom>
        </p:spPr>
      </p:pic>
    </p:spTree>
    <p:extLst>
      <p:ext uri="{BB962C8B-B14F-4D97-AF65-F5344CB8AC3E}">
        <p14:creationId xmlns:p14="http://schemas.microsoft.com/office/powerpoint/2010/main" val="129451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51543" y="450871"/>
            <a:ext cx="7040655" cy="1569660"/>
          </a:xfrm>
          <a:prstGeom prst="rect">
            <a:avLst/>
          </a:prstGeom>
          <a:noFill/>
        </p:spPr>
        <p:txBody>
          <a:bodyPr wrap="square" rtlCol="0">
            <a:spAutoFit/>
          </a:bodyPr>
          <a:lstStyle/>
          <a:p>
            <a:r>
              <a:rPr lang="ru-RU" sz="4800" dirty="0" smtClean="0">
                <a:solidFill>
                  <a:schemeClr val="tx1">
                    <a:lumMod val="75000"/>
                    <a:lumOff val="25000"/>
                  </a:schemeClr>
                </a:solidFill>
                <a:latin typeface="Roboto Black" panose="02000000000000000000" pitchFamily="2" charset="0"/>
                <a:ea typeface="Roboto Black" panose="02000000000000000000" pitchFamily="2" charset="0"/>
              </a:rPr>
              <a:t>Комиссия —</a:t>
            </a:r>
          </a:p>
          <a:p>
            <a:r>
              <a:rPr lang="ru-RU" sz="4800" dirty="0" smtClean="0">
                <a:solidFill>
                  <a:schemeClr val="tx1">
                    <a:lumMod val="75000"/>
                    <a:lumOff val="25000"/>
                  </a:schemeClr>
                </a:solidFill>
                <a:latin typeface="Roboto Black" panose="02000000000000000000" pitchFamily="2" charset="0"/>
                <a:ea typeface="Roboto Black" panose="02000000000000000000" pitchFamily="2" charset="0"/>
              </a:rPr>
              <a:t>Наша бизнес-модель </a:t>
            </a:r>
            <a:endParaRPr lang="ru-RU" sz="4800" dirty="0">
              <a:solidFill>
                <a:schemeClr val="tx1">
                  <a:lumMod val="75000"/>
                  <a:lumOff val="25000"/>
                </a:schemeClr>
              </a:solidFill>
              <a:latin typeface="Roboto Black" panose="02000000000000000000" pitchFamily="2" charset="0"/>
              <a:ea typeface="Roboto Black" panose="02000000000000000000" pitchFamily="2" charset="0"/>
            </a:endParaRPr>
          </a:p>
        </p:txBody>
      </p:sp>
      <p:pic>
        <p:nvPicPr>
          <p:cNvPr id="13" name="Picture 16">
            <a:extLst>
              <a:ext uri="{FF2B5EF4-FFF2-40B4-BE49-F238E27FC236}">
                <a16:creationId xmlns="" xmlns:a16="http://schemas.microsoft.com/office/drawing/2014/main" id="{CD49E2C0-6B58-4D4C-B8D6-B024FF67B0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2805" y="2630750"/>
            <a:ext cx="1775469" cy="1775469"/>
          </a:xfrm>
          <a:prstGeom prst="rect">
            <a:avLst/>
          </a:prstGeom>
        </p:spPr>
      </p:pic>
      <p:pic>
        <p:nvPicPr>
          <p:cNvPr id="15" name="Picture 18">
            <a:extLst>
              <a:ext uri="{FF2B5EF4-FFF2-40B4-BE49-F238E27FC236}">
                <a16:creationId xmlns="" xmlns:a16="http://schemas.microsoft.com/office/drawing/2014/main" id="{93ED3165-933C-4D5D-8F51-A7C3417311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1190" y="2630750"/>
            <a:ext cx="1775469" cy="1775469"/>
          </a:xfrm>
          <a:prstGeom prst="rect">
            <a:avLst/>
          </a:prstGeom>
        </p:spPr>
      </p:pic>
      <p:pic>
        <p:nvPicPr>
          <p:cNvPr id="16" name="Picture 20">
            <a:extLst>
              <a:ext uri="{FF2B5EF4-FFF2-40B4-BE49-F238E27FC236}">
                <a16:creationId xmlns="" xmlns:a16="http://schemas.microsoft.com/office/drawing/2014/main" id="{7DBD050E-82B2-4652-99CE-69BB48FDA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9443" y="4614271"/>
            <a:ext cx="1775469" cy="1775469"/>
          </a:xfrm>
          <a:prstGeom prst="rect">
            <a:avLst/>
          </a:prstGeom>
        </p:spPr>
      </p:pic>
      <p:pic>
        <p:nvPicPr>
          <p:cNvPr id="17" name="Picture 22">
            <a:extLst>
              <a:ext uri="{FF2B5EF4-FFF2-40B4-BE49-F238E27FC236}">
                <a16:creationId xmlns="" xmlns:a16="http://schemas.microsoft.com/office/drawing/2014/main" id="{C23B04A7-D7BB-47E3-B81E-67D2EE97AC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66897" y="4614271"/>
            <a:ext cx="2055044" cy="2055044"/>
          </a:xfrm>
          <a:prstGeom prst="rect">
            <a:avLst/>
          </a:prstGeom>
        </p:spPr>
      </p:pic>
      <p:sp>
        <p:nvSpPr>
          <p:cNvPr id="18" name="TextBox 17">
            <a:extLst>
              <a:ext uri="{FF2B5EF4-FFF2-40B4-BE49-F238E27FC236}">
                <a16:creationId xmlns="" xmlns:a16="http://schemas.microsoft.com/office/drawing/2014/main" id="{EFF0696D-6E69-4AB8-B9FC-875AD400A256}"/>
              </a:ext>
            </a:extLst>
          </p:cNvPr>
          <p:cNvSpPr txBox="1"/>
          <p:nvPr/>
        </p:nvSpPr>
        <p:spPr>
          <a:xfrm>
            <a:off x="2437086" y="2250502"/>
            <a:ext cx="1949573" cy="461665"/>
          </a:xfrm>
          <a:prstGeom prst="rect">
            <a:avLst/>
          </a:prstGeom>
          <a:noFill/>
        </p:spPr>
        <p:txBody>
          <a:bodyPr wrap="none" rtlCol="0">
            <a:spAutoFit/>
          </a:bodyPr>
          <a:lstStyle/>
          <a:p>
            <a:r>
              <a:rPr lang="en-US" sz="2400" b="1" dirty="0">
                <a:solidFill>
                  <a:schemeClr val="tx1">
                    <a:lumMod val="85000"/>
                    <a:lumOff val="15000"/>
                  </a:schemeClr>
                </a:solidFill>
                <a:latin typeface="Roboto" panose="02000000000000000000" pitchFamily="2" charset="0"/>
                <a:ea typeface="Roboto" panose="02000000000000000000" pitchFamily="2" charset="0"/>
              </a:rPr>
              <a:t>E-commerce</a:t>
            </a:r>
          </a:p>
        </p:txBody>
      </p:sp>
      <p:sp>
        <p:nvSpPr>
          <p:cNvPr id="19" name="TextBox 18">
            <a:extLst>
              <a:ext uri="{FF2B5EF4-FFF2-40B4-BE49-F238E27FC236}">
                <a16:creationId xmlns="" xmlns:a16="http://schemas.microsoft.com/office/drawing/2014/main" id="{57707091-DEB6-4A7A-8C43-1013AADED05B}"/>
              </a:ext>
            </a:extLst>
          </p:cNvPr>
          <p:cNvSpPr txBox="1"/>
          <p:nvPr/>
        </p:nvSpPr>
        <p:spPr>
          <a:xfrm>
            <a:off x="6932805" y="2250502"/>
            <a:ext cx="1935145" cy="461665"/>
          </a:xfrm>
          <a:prstGeom prst="rect">
            <a:avLst/>
          </a:prstGeom>
          <a:noFill/>
        </p:spPr>
        <p:txBody>
          <a:bodyPr wrap="none" rtlCol="0">
            <a:spAutoFit/>
          </a:bodyPr>
          <a:lstStyle/>
          <a:p>
            <a:r>
              <a:rPr lang="ru-RU" sz="2400" b="1" dirty="0">
                <a:solidFill>
                  <a:schemeClr val="tx1">
                    <a:lumMod val="85000"/>
                    <a:lumOff val="15000"/>
                  </a:schemeClr>
                </a:solidFill>
                <a:latin typeface="Roboto" panose="02000000000000000000" pitchFamily="2" charset="0"/>
                <a:ea typeface="Roboto" panose="02000000000000000000" pitchFamily="2" charset="0"/>
              </a:rPr>
              <a:t>Перевозчик</a:t>
            </a:r>
            <a:endParaRPr lang="en-US" sz="2400" b="1" dirty="0">
              <a:solidFill>
                <a:schemeClr val="tx1">
                  <a:lumMod val="85000"/>
                  <a:lumOff val="15000"/>
                </a:schemeClr>
              </a:solidFill>
              <a:latin typeface="Roboto" panose="02000000000000000000" pitchFamily="2" charset="0"/>
              <a:ea typeface="Roboto" panose="02000000000000000000" pitchFamily="2" charset="0"/>
            </a:endParaRPr>
          </a:p>
        </p:txBody>
      </p:sp>
      <p:cxnSp>
        <p:nvCxnSpPr>
          <p:cNvPr id="20" name="Straight Arrow Connector 29">
            <a:extLst>
              <a:ext uri="{FF2B5EF4-FFF2-40B4-BE49-F238E27FC236}">
                <a16:creationId xmlns="" xmlns:a16="http://schemas.microsoft.com/office/drawing/2014/main" id="{D81CE890-7DDC-4B51-B793-5946B1FFE7E4}"/>
              </a:ext>
            </a:extLst>
          </p:cNvPr>
          <p:cNvCxnSpPr>
            <a:cxnSpLocks/>
          </p:cNvCxnSpPr>
          <p:nvPr/>
        </p:nvCxnSpPr>
        <p:spPr>
          <a:xfrm>
            <a:off x="2816598" y="5730609"/>
            <a:ext cx="6000085" cy="0"/>
          </a:xfrm>
          <a:prstGeom prst="straightConnector1">
            <a:avLst/>
          </a:prstGeom>
          <a:ln w="76200">
            <a:solidFill>
              <a:srgbClr val="4CB3FD"/>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 xmlns:a16="http://schemas.microsoft.com/office/drawing/2014/main" id="{2838F8B3-17A9-4955-AB98-C4879A720C4E}"/>
              </a:ext>
            </a:extLst>
          </p:cNvPr>
          <p:cNvSpPr txBox="1"/>
          <p:nvPr/>
        </p:nvSpPr>
        <p:spPr>
          <a:xfrm>
            <a:off x="1075433" y="4077951"/>
            <a:ext cx="1093569" cy="461665"/>
          </a:xfrm>
          <a:prstGeom prst="rect">
            <a:avLst/>
          </a:prstGeom>
          <a:noFill/>
        </p:spPr>
        <p:txBody>
          <a:bodyPr wrap="none" rtlCol="0">
            <a:spAutoFit/>
          </a:bodyPr>
          <a:lstStyle/>
          <a:p>
            <a:r>
              <a:rPr lang="ru-RU" sz="2400" b="1" dirty="0">
                <a:solidFill>
                  <a:schemeClr val="tx1">
                    <a:lumMod val="85000"/>
                    <a:lumOff val="15000"/>
                  </a:schemeClr>
                </a:solidFill>
                <a:latin typeface="Roboto" panose="02000000000000000000" pitchFamily="2" charset="0"/>
                <a:ea typeface="Roboto" panose="02000000000000000000" pitchFamily="2" charset="0"/>
              </a:rPr>
              <a:t>Склад</a:t>
            </a:r>
            <a:endParaRPr lang="en-US" sz="2400" b="1" dirty="0">
              <a:solidFill>
                <a:schemeClr val="tx1">
                  <a:lumMod val="85000"/>
                  <a:lumOff val="15000"/>
                </a:schemeClr>
              </a:solidFill>
              <a:latin typeface="Roboto" panose="02000000000000000000" pitchFamily="2" charset="0"/>
              <a:ea typeface="Roboto" panose="02000000000000000000" pitchFamily="2" charset="0"/>
            </a:endParaRPr>
          </a:p>
        </p:txBody>
      </p:sp>
      <p:sp>
        <p:nvSpPr>
          <p:cNvPr id="22" name="TextBox 21">
            <a:extLst>
              <a:ext uri="{FF2B5EF4-FFF2-40B4-BE49-F238E27FC236}">
                <a16:creationId xmlns="" xmlns:a16="http://schemas.microsoft.com/office/drawing/2014/main" id="{B85D62BD-C520-4D82-B295-A299A9CBB679}"/>
              </a:ext>
            </a:extLst>
          </p:cNvPr>
          <p:cNvSpPr txBox="1"/>
          <p:nvPr/>
        </p:nvSpPr>
        <p:spPr>
          <a:xfrm>
            <a:off x="8708274" y="4118786"/>
            <a:ext cx="2972289" cy="461665"/>
          </a:xfrm>
          <a:prstGeom prst="rect">
            <a:avLst/>
          </a:prstGeom>
          <a:noFill/>
        </p:spPr>
        <p:txBody>
          <a:bodyPr wrap="none" rtlCol="0">
            <a:spAutoFit/>
          </a:bodyPr>
          <a:lstStyle/>
          <a:p>
            <a:r>
              <a:rPr lang="ru-RU" sz="2400" b="1" dirty="0">
                <a:solidFill>
                  <a:schemeClr val="tx1">
                    <a:lumMod val="85000"/>
                    <a:lumOff val="15000"/>
                  </a:schemeClr>
                </a:solidFill>
                <a:latin typeface="Roboto" panose="02000000000000000000" pitchFamily="2" charset="0"/>
                <a:ea typeface="Roboto" panose="02000000000000000000" pitchFamily="2" charset="0"/>
              </a:rPr>
              <a:t>Точка самовывоза</a:t>
            </a:r>
            <a:endParaRPr lang="en-US" sz="2400" b="1" dirty="0">
              <a:solidFill>
                <a:schemeClr val="tx1">
                  <a:lumMod val="85000"/>
                  <a:lumOff val="15000"/>
                </a:schemeClr>
              </a:solidFill>
              <a:latin typeface="Roboto" panose="02000000000000000000" pitchFamily="2" charset="0"/>
              <a:ea typeface="Roboto" panose="02000000000000000000" pitchFamily="2" charset="0"/>
            </a:endParaRPr>
          </a:p>
        </p:txBody>
      </p:sp>
      <p:sp>
        <p:nvSpPr>
          <p:cNvPr id="23" name="Rectangle 34">
            <a:extLst>
              <a:ext uri="{FF2B5EF4-FFF2-40B4-BE49-F238E27FC236}">
                <a16:creationId xmlns="" xmlns:a16="http://schemas.microsoft.com/office/drawing/2014/main" id="{CA13AD37-5C53-4C30-904A-48C0DB95A82C}"/>
              </a:ext>
            </a:extLst>
          </p:cNvPr>
          <p:cNvSpPr/>
          <p:nvPr/>
        </p:nvSpPr>
        <p:spPr>
          <a:xfrm>
            <a:off x="5328335" y="3983190"/>
            <a:ext cx="881973" cy="1569660"/>
          </a:xfrm>
          <a:prstGeom prst="rect">
            <a:avLst/>
          </a:prstGeom>
        </p:spPr>
        <p:txBody>
          <a:bodyPr wrap="none">
            <a:spAutoFit/>
          </a:bodyPr>
          <a:lstStyle/>
          <a:p>
            <a:r>
              <a:rPr lang="en-US" sz="9600" b="1" dirty="0">
                <a:solidFill>
                  <a:srgbClr val="4CB3FD"/>
                </a:solidFill>
                <a:latin typeface="PT Sans" panose="020B0503020203020204" pitchFamily="34" charset="-52"/>
              </a:rPr>
              <a:t>₽</a:t>
            </a:r>
            <a:endParaRPr lang="en-US" sz="9600" dirty="0">
              <a:solidFill>
                <a:srgbClr val="4CB3FD"/>
              </a:solidFill>
              <a:latin typeface="PT Sans" panose="020B0503020203020204" pitchFamily="34" charset="-52"/>
            </a:endParaRPr>
          </a:p>
        </p:txBody>
      </p:sp>
      <p:sp>
        <p:nvSpPr>
          <p:cNvPr id="24" name="Arrow: Left-Right 35">
            <a:extLst>
              <a:ext uri="{FF2B5EF4-FFF2-40B4-BE49-F238E27FC236}">
                <a16:creationId xmlns="" xmlns:a16="http://schemas.microsoft.com/office/drawing/2014/main" id="{B29CCA3C-2E02-47D1-8960-5227EAEF4505}"/>
              </a:ext>
            </a:extLst>
          </p:cNvPr>
          <p:cNvSpPr/>
          <p:nvPr/>
        </p:nvSpPr>
        <p:spPr>
          <a:xfrm>
            <a:off x="5085989" y="3255067"/>
            <a:ext cx="1283794" cy="526834"/>
          </a:xfrm>
          <a:prstGeom prst="leftRightArrow">
            <a:avLst/>
          </a:prstGeom>
          <a:noFill/>
          <a:ln w="57150">
            <a:solidFill>
              <a:srgbClr val="4CB3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6514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5667" y="802413"/>
            <a:ext cx="2503635" cy="808674"/>
          </a:xfrm>
          <a:prstGeom prst="rect">
            <a:avLst/>
          </a:prstGeom>
        </p:spPr>
      </p:pic>
      <p:sp>
        <p:nvSpPr>
          <p:cNvPr id="6" name="Прямоугольник 5"/>
          <p:cNvSpPr/>
          <p:nvPr/>
        </p:nvSpPr>
        <p:spPr>
          <a:xfrm>
            <a:off x="5676982" y="5287200"/>
            <a:ext cx="6694676" cy="369332"/>
          </a:xfrm>
          <a:prstGeom prst="rect">
            <a:avLst/>
          </a:prstGeom>
        </p:spPr>
        <p:txBody>
          <a:bodyPr wrap="square">
            <a:spAutoFit/>
          </a:bodyPr>
          <a:lstStyle/>
          <a:p>
            <a:pPr algn="ctr"/>
            <a:r>
              <a:rPr lang="en-US" dirty="0" smtClean="0">
                <a:solidFill>
                  <a:schemeClr val="tx1">
                    <a:lumMod val="85000"/>
                    <a:lumOff val="15000"/>
                  </a:schemeClr>
                </a:solidFill>
                <a:latin typeface="Roboto Medium" panose="02000000000000000000" pitchFamily="2" charset="0"/>
                <a:ea typeface="Roboto Medium" panose="02000000000000000000" pitchFamily="2" charset="0"/>
              </a:rPr>
              <a:t>github.com/</a:t>
            </a:r>
            <a:r>
              <a:rPr lang="en-US" dirty="0" err="1" smtClean="0">
                <a:solidFill>
                  <a:schemeClr val="tx1">
                    <a:lumMod val="85000"/>
                    <a:lumOff val="15000"/>
                  </a:schemeClr>
                </a:solidFill>
                <a:latin typeface="Roboto Medium" panose="02000000000000000000" pitchFamily="2" charset="0"/>
                <a:ea typeface="Roboto Medium" panose="02000000000000000000" pitchFamily="2" charset="0"/>
              </a:rPr>
              <a:t>mtdr</a:t>
            </a:r>
            <a:r>
              <a:rPr lang="en-US" dirty="0" smtClean="0">
                <a:solidFill>
                  <a:schemeClr val="tx1">
                    <a:lumMod val="85000"/>
                    <a:lumOff val="15000"/>
                  </a:schemeClr>
                </a:solidFill>
                <a:latin typeface="Roboto Medium" panose="02000000000000000000" pitchFamily="2" charset="0"/>
                <a:ea typeface="Roboto Medium" panose="02000000000000000000" pitchFamily="2" charset="0"/>
              </a:rPr>
              <a:t>/</a:t>
            </a:r>
            <a:r>
              <a:rPr lang="en-US" dirty="0" err="1" smtClean="0">
                <a:solidFill>
                  <a:schemeClr val="tx1">
                    <a:lumMod val="85000"/>
                    <a:lumOff val="15000"/>
                  </a:schemeClr>
                </a:solidFill>
                <a:latin typeface="Roboto Medium" panose="02000000000000000000" pitchFamily="2" charset="0"/>
                <a:ea typeface="Roboto Medium" panose="02000000000000000000" pitchFamily="2" charset="0"/>
              </a:rPr>
              <a:t>hackDig</a:t>
            </a:r>
            <a:r>
              <a:rPr lang="en-US" dirty="0" smtClean="0">
                <a:solidFill>
                  <a:schemeClr val="tx1">
                    <a:lumMod val="85000"/>
                    <a:lumOff val="15000"/>
                  </a:schemeClr>
                </a:solidFill>
                <a:latin typeface="Roboto Medium" panose="02000000000000000000" pitchFamily="2" charset="0"/>
                <a:ea typeface="Roboto Medium" panose="02000000000000000000" pitchFamily="2" charset="0"/>
              </a:rPr>
              <a:t> </a:t>
            </a:r>
            <a:endParaRPr lang="ru-RU" dirty="0">
              <a:solidFill>
                <a:schemeClr val="tx1">
                  <a:lumMod val="85000"/>
                  <a:lumOff val="15000"/>
                </a:schemeClr>
              </a:solidFill>
              <a:latin typeface="Roboto Medium" panose="02000000000000000000" pitchFamily="2" charset="0"/>
              <a:ea typeface="Roboto Medium" panose="02000000000000000000" pitchFamily="2" charset="0"/>
            </a:endParaRPr>
          </a:p>
        </p:txBody>
      </p:sp>
      <p:sp>
        <p:nvSpPr>
          <p:cNvPr id="7" name="TextBox 6"/>
          <p:cNvSpPr txBox="1"/>
          <p:nvPr/>
        </p:nvSpPr>
        <p:spPr>
          <a:xfrm>
            <a:off x="765667" y="2343256"/>
            <a:ext cx="7584328" cy="3231654"/>
          </a:xfrm>
          <a:prstGeom prst="rect">
            <a:avLst/>
          </a:prstGeom>
          <a:noFill/>
        </p:spPr>
        <p:txBody>
          <a:bodyPr wrap="square" rtlCol="0">
            <a:spAutoFit/>
          </a:bodyPr>
          <a:lstStyle/>
          <a:p>
            <a:r>
              <a:rPr lang="en-US" sz="3200" dirty="0" err="1" smtClean="0">
                <a:solidFill>
                  <a:schemeClr val="tx1">
                    <a:lumMod val="85000"/>
                    <a:lumOff val="15000"/>
                  </a:schemeClr>
                </a:solidFill>
                <a:latin typeface="Roboto Medium" panose="02000000000000000000" pitchFamily="2" charset="0"/>
                <a:ea typeface="Roboto Medium" panose="02000000000000000000" pitchFamily="2" charset="0"/>
              </a:rPr>
              <a:t>DigitalPenetration</a:t>
            </a:r>
            <a:r>
              <a:rPr lang="ru-RU" sz="3200" dirty="0" smtClean="0">
                <a:solidFill>
                  <a:schemeClr val="tx1">
                    <a:lumMod val="85000"/>
                    <a:lumOff val="15000"/>
                  </a:schemeClr>
                </a:solidFill>
                <a:latin typeface="Roboto Medium" panose="02000000000000000000" pitchFamily="2" charset="0"/>
                <a:ea typeface="Roboto Medium" panose="02000000000000000000" pitchFamily="2" charset="0"/>
              </a:rPr>
              <a:t>:</a:t>
            </a:r>
          </a:p>
          <a:p>
            <a:endParaRPr lang="en-US" sz="3200" dirty="0" smtClean="0">
              <a:solidFill>
                <a:schemeClr val="tx1">
                  <a:lumMod val="85000"/>
                  <a:lumOff val="15000"/>
                </a:schemeClr>
              </a:solidFill>
              <a:latin typeface="Roboto Medium" panose="02000000000000000000" pitchFamily="2" charset="0"/>
              <a:ea typeface="Roboto Medium" panose="02000000000000000000" pitchFamily="2" charset="0"/>
            </a:endParaRPr>
          </a:p>
          <a:p>
            <a:pPr marL="457200" indent="-457200">
              <a:buFont typeface="Arial" panose="020B0604020202020204" pitchFamily="34" charset="0"/>
              <a:buChar char="•"/>
            </a:pPr>
            <a:r>
              <a:rPr lang="ru-RU" sz="2800" dirty="0" smtClean="0">
                <a:solidFill>
                  <a:schemeClr val="tx1">
                    <a:lumMod val="85000"/>
                    <a:lumOff val="15000"/>
                  </a:schemeClr>
                </a:solidFill>
                <a:latin typeface="Roboto Medium" panose="02000000000000000000" pitchFamily="2" charset="0"/>
                <a:ea typeface="Roboto Medium" panose="02000000000000000000" pitchFamily="2" charset="0"/>
              </a:rPr>
              <a:t>Фёдор Гороховский</a:t>
            </a:r>
          </a:p>
          <a:p>
            <a:pPr marL="457200" indent="-457200">
              <a:buFont typeface="Arial" panose="020B0604020202020204" pitchFamily="34" charset="0"/>
              <a:buChar char="•"/>
            </a:pPr>
            <a:r>
              <a:rPr lang="ru-RU" sz="2800" dirty="0" smtClean="0">
                <a:solidFill>
                  <a:schemeClr val="tx1">
                    <a:lumMod val="85000"/>
                    <a:lumOff val="15000"/>
                  </a:schemeClr>
                </a:solidFill>
                <a:latin typeface="Roboto Medium" panose="02000000000000000000" pitchFamily="2" charset="0"/>
                <a:ea typeface="Roboto Medium" panose="02000000000000000000" pitchFamily="2" charset="0"/>
              </a:rPr>
              <a:t>Тимур </a:t>
            </a:r>
            <a:r>
              <a:rPr lang="ru-RU" sz="2800" dirty="0" err="1" smtClean="0">
                <a:solidFill>
                  <a:schemeClr val="tx1">
                    <a:lumMod val="85000"/>
                    <a:lumOff val="15000"/>
                  </a:schemeClr>
                </a:solidFill>
                <a:latin typeface="Roboto Medium" panose="02000000000000000000" pitchFamily="2" charset="0"/>
                <a:ea typeface="Roboto Medium" panose="02000000000000000000" pitchFamily="2" charset="0"/>
              </a:rPr>
              <a:t>Калимуллин</a:t>
            </a:r>
            <a:endParaRPr lang="ru-RU" sz="2800" dirty="0" smtClean="0">
              <a:solidFill>
                <a:schemeClr val="tx1">
                  <a:lumMod val="85000"/>
                  <a:lumOff val="15000"/>
                </a:schemeClr>
              </a:solidFill>
              <a:latin typeface="Roboto Medium" panose="02000000000000000000" pitchFamily="2" charset="0"/>
              <a:ea typeface="Roboto Medium" panose="02000000000000000000" pitchFamily="2" charset="0"/>
            </a:endParaRPr>
          </a:p>
          <a:p>
            <a:pPr marL="457200" indent="-457200">
              <a:buFont typeface="Arial" panose="020B0604020202020204" pitchFamily="34" charset="0"/>
              <a:buChar char="•"/>
            </a:pPr>
            <a:r>
              <a:rPr lang="ru-RU" sz="2800" dirty="0" smtClean="0">
                <a:solidFill>
                  <a:schemeClr val="tx1">
                    <a:lumMod val="85000"/>
                    <a:lumOff val="15000"/>
                  </a:schemeClr>
                </a:solidFill>
                <a:latin typeface="Roboto Medium" panose="02000000000000000000" pitchFamily="2" charset="0"/>
                <a:ea typeface="Roboto Medium" panose="02000000000000000000" pitchFamily="2" charset="0"/>
              </a:rPr>
              <a:t>Кирилл Иванов</a:t>
            </a:r>
          </a:p>
          <a:p>
            <a:pPr marL="457200" indent="-457200">
              <a:buFont typeface="Arial" panose="020B0604020202020204" pitchFamily="34" charset="0"/>
              <a:buChar char="•"/>
            </a:pPr>
            <a:r>
              <a:rPr lang="ru-RU" sz="2800" dirty="0" smtClean="0">
                <a:solidFill>
                  <a:schemeClr val="tx1">
                    <a:lumMod val="85000"/>
                    <a:lumOff val="15000"/>
                  </a:schemeClr>
                </a:solidFill>
                <a:latin typeface="Roboto Medium" panose="02000000000000000000" pitchFamily="2" charset="0"/>
                <a:ea typeface="Roboto Medium" panose="02000000000000000000" pitchFamily="2" charset="0"/>
              </a:rPr>
              <a:t>Павел </a:t>
            </a:r>
            <a:r>
              <a:rPr lang="ru-RU" sz="2800" dirty="0" err="1" smtClean="0">
                <a:solidFill>
                  <a:schemeClr val="tx1">
                    <a:lumMod val="85000"/>
                    <a:lumOff val="15000"/>
                  </a:schemeClr>
                </a:solidFill>
                <a:latin typeface="Roboto Medium" panose="02000000000000000000" pitchFamily="2" charset="0"/>
                <a:ea typeface="Roboto Medium" panose="02000000000000000000" pitchFamily="2" charset="0"/>
              </a:rPr>
              <a:t>Осмоловский</a:t>
            </a:r>
            <a:endParaRPr lang="ru-RU" sz="2800" dirty="0" smtClean="0">
              <a:solidFill>
                <a:schemeClr val="tx1">
                  <a:lumMod val="85000"/>
                  <a:lumOff val="15000"/>
                </a:schemeClr>
              </a:solidFill>
              <a:latin typeface="Roboto Medium" panose="02000000000000000000" pitchFamily="2" charset="0"/>
              <a:ea typeface="Roboto Medium" panose="02000000000000000000" pitchFamily="2" charset="0"/>
            </a:endParaRPr>
          </a:p>
          <a:p>
            <a:pPr marL="457200" indent="-457200">
              <a:buFont typeface="Arial" panose="020B0604020202020204" pitchFamily="34" charset="0"/>
              <a:buChar char="•"/>
            </a:pPr>
            <a:r>
              <a:rPr lang="ru-RU" sz="2800" dirty="0" smtClean="0">
                <a:solidFill>
                  <a:schemeClr val="tx1">
                    <a:lumMod val="85000"/>
                    <a:lumOff val="15000"/>
                  </a:schemeClr>
                </a:solidFill>
                <a:latin typeface="Roboto Medium" panose="02000000000000000000" pitchFamily="2" charset="0"/>
                <a:ea typeface="Roboto Medium" panose="02000000000000000000" pitchFamily="2" charset="0"/>
              </a:rPr>
              <a:t>Александр </a:t>
            </a:r>
            <a:r>
              <a:rPr lang="ru-RU" sz="2800" dirty="0" err="1" smtClean="0">
                <a:solidFill>
                  <a:schemeClr val="tx1">
                    <a:lumMod val="85000"/>
                    <a:lumOff val="15000"/>
                  </a:schemeClr>
                </a:solidFill>
                <a:latin typeface="Roboto Medium" panose="02000000000000000000" pitchFamily="2" charset="0"/>
                <a:ea typeface="Roboto Medium" panose="02000000000000000000" pitchFamily="2" charset="0"/>
              </a:rPr>
              <a:t>Верижников</a:t>
            </a:r>
            <a:endParaRPr lang="ru-RU" sz="2800" dirty="0" smtClean="0">
              <a:solidFill>
                <a:schemeClr val="tx1">
                  <a:lumMod val="85000"/>
                  <a:lumOff val="15000"/>
                </a:schemeClr>
              </a:solidFill>
              <a:latin typeface="Roboto Medium" panose="02000000000000000000" pitchFamily="2" charset="0"/>
              <a:ea typeface="Roboto Medium" panose="02000000000000000000" pitchFamily="2" charset="0"/>
            </a:endParaRPr>
          </a:p>
        </p:txBody>
      </p:sp>
      <p:pic>
        <p:nvPicPr>
          <p:cNvPr id="3074" name="Picture 2" descr="http://qrcoder.ru/code/?https%3A%2F%2Fgithub.com%2FTemplateDestruction%2FMyApplication&amp;4&a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2337" y="1048735"/>
            <a:ext cx="1903966" cy="190396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qrcoder.ru/code/?https%3A%2F%2Fgithub.com%2Fmtdr%2FhackDig&amp;4&a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2337" y="3383234"/>
            <a:ext cx="1903966" cy="1903966"/>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p:cNvSpPr/>
          <p:nvPr/>
        </p:nvSpPr>
        <p:spPr>
          <a:xfrm>
            <a:off x="5676982" y="2911890"/>
            <a:ext cx="6694676" cy="369332"/>
          </a:xfrm>
          <a:prstGeom prst="rect">
            <a:avLst/>
          </a:prstGeom>
        </p:spPr>
        <p:txBody>
          <a:bodyPr wrap="square">
            <a:spAutoFit/>
          </a:bodyPr>
          <a:lstStyle/>
          <a:p>
            <a:pPr algn="ctr"/>
            <a:r>
              <a:rPr lang="en-US" dirty="0" smtClean="0">
                <a:solidFill>
                  <a:schemeClr val="tx1">
                    <a:lumMod val="85000"/>
                    <a:lumOff val="15000"/>
                  </a:schemeClr>
                </a:solidFill>
                <a:latin typeface="Roboto Medium" panose="02000000000000000000" pitchFamily="2" charset="0"/>
                <a:ea typeface="Roboto Medium" panose="02000000000000000000" pitchFamily="2" charset="0"/>
              </a:rPr>
              <a:t>github.com/</a:t>
            </a:r>
            <a:r>
              <a:rPr lang="en-US" dirty="0" err="1" smtClean="0">
                <a:solidFill>
                  <a:schemeClr val="tx1">
                    <a:lumMod val="85000"/>
                    <a:lumOff val="15000"/>
                  </a:schemeClr>
                </a:solidFill>
                <a:latin typeface="Roboto Medium" panose="02000000000000000000" pitchFamily="2" charset="0"/>
                <a:ea typeface="Roboto Medium" panose="02000000000000000000" pitchFamily="2" charset="0"/>
              </a:rPr>
              <a:t>TemplateDestruction</a:t>
            </a:r>
            <a:r>
              <a:rPr lang="en-US" dirty="0" smtClean="0">
                <a:solidFill>
                  <a:schemeClr val="tx1">
                    <a:lumMod val="85000"/>
                    <a:lumOff val="15000"/>
                  </a:schemeClr>
                </a:solidFill>
                <a:latin typeface="Roboto Medium" panose="02000000000000000000" pitchFamily="2" charset="0"/>
                <a:ea typeface="Roboto Medium" panose="02000000000000000000" pitchFamily="2" charset="0"/>
              </a:rPr>
              <a:t>/</a:t>
            </a:r>
            <a:r>
              <a:rPr lang="en-US" dirty="0" err="1" smtClean="0">
                <a:solidFill>
                  <a:schemeClr val="tx1">
                    <a:lumMod val="85000"/>
                    <a:lumOff val="15000"/>
                  </a:schemeClr>
                </a:solidFill>
                <a:latin typeface="Roboto Medium" panose="02000000000000000000" pitchFamily="2" charset="0"/>
                <a:ea typeface="Roboto Medium" panose="02000000000000000000" pitchFamily="2" charset="0"/>
              </a:rPr>
              <a:t>MyApplication</a:t>
            </a:r>
            <a:endParaRPr lang="ru-RU" dirty="0">
              <a:solidFill>
                <a:schemeClr val="tx1">
                  <a:lumMod val="85000"/>
                  <a:lumOff val="15000"/>
                </a:schemeClr>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2372958984"/>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TotalTime>
  <Words>616</Words>
  <Application>Microsoft Office PowerPoint</Application>
  <PresentationFormat>Широкоэкранный</PresentationFormat>
  <Paragraphs>64</Paragraphs>
  <Slides>9</Slides>
  <Notes>8</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9</vt:i4>
      </vt:variant>
    </vt:vector>
  </HeadingPairs>
  <TitlesOfParts>
    <vt:vector size="17" baseType="lpstr">
      <vt:lpstr>Roboto Black</vt:lpstr>
      <vt:lpstr>Roboto</vt:lpstr>
      <vt:lpstr>Arial</vt:lpstr>
      <vt:lpstr>Roboto Medium</vt:lpstr>
      <vt:lpstr>Calibri Light</vt:lpstr>
      <vt:lpstr>PT Sans</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B3</dc:creator>
  <cp:lastModifiedBy>Paul Osmolovsky</cp:lastModifiedBy>
  <cp:revision>31</cp:revision>
  <dcterms:created xsi:type="dcterms:W3CDTF">2019-06-09T06:23:56Z</dcterms:created>
  <dcterms:modified xsi:type="dcterms:W3CDTF">2019-09-25T14:25:19Z</dcterms:modified>
</cp:coreProperties>
</file>